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2" r:id="rId7"/>
    <p:sldId id="263" r:id="rId8"/>
    <p:sldId id="264" r:id="rId9"/>
    <p:sldId id="265" r:id="rId10"/>
    <p:sldId id="266" r:id="rId11"/>
    <p:sldId id="268"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notesViewPr>
    <p:cSldViewPr snapToGrid="0">
      <p:cViewPr varScale="1">
        <p:scale>
          <a:sx n="56" d="100"/>
          <a:sy n="56" d="100"/>
        </p:scale>
        <p:origin x="286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49FA1-C159-49FF-842F-344F142E5DF8}"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309BD-C2D0-4BFC-AABB-E23BCB3A8705}" type="slidenum">
              <a:rPr lang="en-US" smtClean="0"/>
              <a:t>‹#›</a:t>
            </a:fld>
            <a:endParaRPr lang="en-US"/>
          </a:p>
        </p:txBody>
      </p:sp>
    </p:spTree>
    <p:extLst>
      <p:ext uri="{BB962C8B-B14F-4D97-AF65-F5344CB8AC3E}">
        <p14:creationId xmlns:p14="http://schemas.microsoft.com/office/powerpoint/2010/main" val="381851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Tenure track- instructors- lecturers- faculty of practice</a:t>
            </a:r>
          </a:p>
          <a:p>
            <a:r>
              <a:rPr lang="en-US" dirty="0"/>
              <a:t>Policy</a:t>
            </a:r>
          </a:p>
          <a:p>
            <a:r>
              <a:rPr lang="en-US" dirty="0"/>
              <a:t>We did not include private lessons, independent study, theses and dissertation hours as there are not regular contact hours</a:t>
            </a:r>
          </a:p>
        </p:txBody>
      </p:sp>
      <p:sp>
        <p:nvSpPr>
          <p:cNvPr id="4" name="Slide Number Placeholder 3"/>
          <p:cNvSpPr>
            <a:spLocks noGrp="1"/>
          </p:cNvSpPr>
          <p:nvPr>
            <p:ph type="sldNum" sz="quarter" idx="5"/>
          </p:nvPr>
        </p:nvSpPr>
        <p:spPr/>
        <p:txBody>
          <a:bodyPr/>
          <a:lstStyle/>
          <a:p>
            <a:fld id="{4D2309BD-C2D0-4BFC-AABB-E23BCB3A8705}" type="slidenum">
              <a:rPr lang="en-US" smtClean="0"/>
              <a:t>2</a:t>
            </a:fld>
            <a:endParaRPr lang="en-US"/>
          </a:p>
        </p:txBody>
      </p:sp>
    </p:spTree>
    <p:extLst>
      <p:ext uri="{BB962C8B-B14F-4D97-AF65-F5344CB8AC3E}">
        <p14:creationId xmlns:p14="http://schemas.microsoft.com/office/powerpoint/2010/main" val="142814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time to write a summary of an improvement made for every included program.</a:t>
            </a:r>
          </a:p>
        </p:txBody>
      </p:sp>
      <p:sp>
        <p:nvSpPr>
          <p:cNvPr id="4" name="Slide Number Placeholder 3"/>
          <p:cNvSpPr>
            <a:spLocks noGrp="1"/>
          </p:cNvSpPr>
          <p:nvPr>
            <p:ph type="sldNum" sz="quarter" idx="5"/>
          </p:nvPr>
        </p:nvSpPr>
        <p:spPr/>
        <p:txBody>
          <a:bodyPr/>
          <a:lstStyle/>
          <a:p>
            <a:fld id="{4D2309BD-C2D0-4BFC-AABB-E23BCB3A8705}" type="slidenum">
              <a:rPr lang="en-US" smtClean="0"/>
              <a:t>13</a:t>
            </a:fld>
            <a:endParaRPr lang="en-US"/>
          </a:p>
        </p:txBody>
      </p:sp>
    </p:spTree>
    <p:extLst>
      <p:ext uri="{BB962C8B-B14F-4D97-AF65-F5344CB8AC3E}">
        <p14:creationId xmlns:p14="http://schemas.microsoft.com/office/powerpoint/2010/main" val="239217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farmed much of the detail work to ass deans, who could filter down to chairs. Do not plan on taking time off this summer. Have them reviewing fall now if possible!</a:t>
            </a:r>
          </a:p>
        </p:txBody>
      </p:sp>
      <p:sp>
        <p:nvSpPr>
          <p:cNvPr id="4" name="Slide Number Placeholder 3"/>
          <p:cNvSpPr>
            <a:spLocks noGrp="1"/>
          </p:cNvSpPr>
          <p:nvPr>
            <p:ph type="sldNum" sz="quarter" idx="5"/>
          </p:nvPr>
        </p:nvSpPr>
        <p:spPr/>
        <p:txBody>
          <a:bodyPr/>
          <a:lstStyle/>
          <a:p>
            <a:fld id="{4D2309BD-C2D0-4BFC-AABB-E23BCB3A8705}" type="slidenum">
              <a:rPr lang="en-US" smtClean="0"/>
              <a:t>3</a:t>
            </a:fld>
            <a:endParaRPr lang="en-US"/>
          </a:p>
        </p:txBody>
      </p:sp>
    </p:spTree>
    <p:extLst>
      <p:ext uri="{BB962C8B-B14F-4D97-AF65-F5344CB8AC3E}">
        <p14:creationId xmlns:p14="http://schemas.microsoft.com/office/powerpoint/2010/main" val="332250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huge pain- I used to be in IR, so I did all of the data analysis… Down to picking courses and working with faculty. Probably about 200 hours of work invested just on the tables</a:t>
            </a:r>
          </a:p>
        </p:txBody>
      </p:sp>
      <p:sp>
        <p:nvSpPr>
          <p:cNvPr id="4" name="Slide Number Placeholder 3"/>
          <p:cNvSpPr>
            <a:spLocks noGrp="1"/>
          </p:cNvSpPr>
          <p:nvPr>
            <p:ph type="sldNum" sz="quarter" idx="5"/>
          </p:nvPr>
        </p:nvSpPr>
        <p:spPr/>
        <p:txBody>
          <a:bodyPr/>
          <a:lstStyle/>
          <a:p>
            <a:fld id="{4D2309BD-C2D0-4BFC-AABB-E23BCB3A8705}" type="slidenum">
              <a:rPr lang="en-US" smtClean="0"/>
              <a:t>5</a:t>
            </a:fld>
            <a:endParaRPr lang="en-US"/>
          </a:p>
        </p:txBody>
      </p:sp>
    </p:spTree>
    <p:extLst>
      <p:ext uri="{BB962C8B-B14F-4D97-AF65-F5344CB8AC3E}">
        <p14:creationId xmlns:p14="http://schemas.microsoft.com/office/powerpoint/2010/main" val="173200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changing as we don’t have </a:t>
            </a:r>
            <a:r>
              <a:rPr lang="en-US" dirty="0" err="1"/>
              <a:t>pt</a:t>
            </a:r>
            <a:r>
              <a:rPr lang="en-US" dirty="0"/>
              <a:t> process. 6.4 academic freedom and 6.5 faculty development are pretty straight forward.</a:t>
            </a:r>
          </a:p>
        </p:txBody>
      </p:sp>
      <p:sp>
        <p:nvSpPr>
          <p:cNvPr id="4" name="Slide Number Placeholder 3"/>
          <p:cNvSpPr>
            <a:spLocks noGrp="1"/>
          </p:cNvSpPr>
          <p:nvPr>
            <p:ph type="sldNum" sz="quarter" idx="5"/>
          </p:nvPr>
        </p:nvSpPr>
        <p:spPr/>
        <p:txBody>
          <a:bodyPr/>
          <a:lstStyle/>
          <a:p>
            <a:fld id="{4D2309BD-C2D0-4BFC-AABB-E23BCB3A8705}" type="slidenum">
              <a:rPr lang="en-US" smtClean="0"/>
              <a:t>7</a:t>
            </a:fld>
            <a:endParaRPr lang="en-US"/>
          </a:p>
        </p:txBody>
      </p:sp>
    </p:spTree>
    <p:extLst>
      <p:ext uri="{BB962C8B-B14F-4D97-AF65-F5344CB8AC3E}">
        <p14:creationId xmlns:p14="http://schemas.microsoft.com/office/powerpoint/2010/main" val="207595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over-explain here.  Pick a threshold and defend it. </a:t>
            </a:r>
          </a:p>
        </p:txBody>
      </p:sp>
      <p:sp>
        <p:nvSpPr>
          <p:cNvPr id="4" name="Slide Number Placeholder 3"/>
          <p:cNvSpPr>
            <a:spLocks noGrp="1"/>
          </p:cNvSpPr>
          <p:nvPr>
            <p:ph type="sldNum" sz="quarter" idx="5"/>
          </p:nvPr>
        </p:nvSpPr>
        <p:spPr/>
        <p:txBody>
          <a:bodyPr/>
          <a:lstStyle/>
          <a:p>
            <a:fld id="{4D2309BD-C2D0-4BFC-AABB-E23BCB3A8705}" type="slidenum">
              <a:rPr lang="en-US" smtClean="0"/>
              <a:t>8</a:t>
            </a:fld>
            <a:endParaRPr lang="en-US"/>
          </a:p>
        </p:txBody>
      </p:sp>
    </p:spTree>
    <p:extLst>
      <p:ext uri="{BB962C8B-B14F-4D97-AF65-F5344CB8AC3E}">
        <p14:creationId xmlns:p14="http://schemas.microsoft.com/office/powerpoint/2010/main" val="33012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forget this! Most common reason for non-compliance here</a:t>
            </a:r>
          </a:p>
        </p:txBody>
      </p:sp>
      <p:sp>
        <p:nvSpPr>
          <p:cNvPr id="4" name="Slide Number Placeholder 3"/>
          <p:cNvSpPr>
            <a:spLocks noGrp="1"/>
          </p:cNvSpPr>
          <p:nvPr>
            <p:ph type="sldNum" sz="quarter" idx="5"/>
          </p:nvPr>
        </p:nvSpPr>
        <p:spPr/>
        <p:txBody>
          <a:bodyPr/>
          <a:lstStyle/>
          <a:p>
            <a:fld id="{4D2309BD-C2D0-4BFC-AABB-E23BCB3A8705}" type="slidenum">
              <a:rPr lang="en-US" smtClean="0"/>
              <a:t>9</a:t>
            </a:fld>
            <a:endParaRPr lang="en-US"/>
          </a:p>
        </p:txBody>
      </p:sp>
    </p:spTree>
    <p:extLst>
      <p:ext uri="{BB962C8B-B14F-4D97-AF65-F5344CB8AC3E}">
        <p14:creationId xmlns:p14="http://schemas.microsoft.com/office/powerpoint/2010/main" val="352185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went overboard because we could… We used a sample because of our size. We described the total number of programs at each level for each college. We selected at least one at each level and one from every discipline- approximately 1/3 of our total number of programs</a:t>
            </a:r>
          </a:p>
        </p:txBody>
      </p:sp>
      <p:sp>
        <p:nvSpPr>
          <p:cNvPr id="4" name="Slide Number Placeholder 3"/>
          <p:cNvSpPr>
            <a:spLocks noGrp="1"/>
          </p:cNvSpPr>
          <p:nvPr>
            <p:ph type="sldNum" sz="quarter" idx="5"/>
          </p:nvPr>
        </p:nvSpPr>
        <p:spPr/>
        <p:txBody>
          <a:bodyPr/>
          <a:lstStyle/>
          <a:p>
            <a:fld id="{4D2309BD-C2D0-4BFC-AABB-E23BCB3A8705}" type="slidenum">
              <a:rPr lang="en-US" smtClean="0"/>
              <a:t>10</a:t>
            </a:fld>
            <a:endParaRPr lang="en-US"/>
          </a:p>
        </p:txBody>
      </p:sp>
    </p:spTree>
    <p:extLst>
      <p:ext uri="{BB962C8B-B14F-4D97-AF65-F5344CB8AC3E}">
        <p14:creationId xmlns:p14="http://schemas.microsoft.com/office/powerpoint/2010/main" val="4766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all use the same terms. We actually highlighted this section and left it in bright yellow to ensure it was seen. A consultant did not see it the first time. They saw it the next and actually read what we were doing.</a:t>
            </a:r>
          </a:p>
        </p:txBody>
      </p:sp>
      <p:sp>
        <p:nvSpPr>
          <p:cNvPr id="4" name="Slide Number Placeholder 3"/>
          <p:cNvSpPr>
            <a:spLocks noGrp="1"/>
          </p:cNvSpPr>
          <p:nvPr>
            <p:ph type="sldNum" sz="quarter" idx="5"/>
          </p:nvPr>
        </p:nvSpPr>
        <p:spPr/>
        <p:txBody>
          <a:bodyPr/>
          <a:lstStyle/>
          <a:p>
            <a:fld id="{4D2309BD-C2D0-4BFC-AABB-E23BCB3A8705}" type="slidenum">
              <a:rPr lang="en-US" smtClean="0"/>
              <a:t>11</a:t>
            </a:fld>
            <a:endParaRPr lang="en-US"/>
          </a:p>
        </p:txBody>
      </p:sp>
    </p:spTree>
    <p:extLst>
      <p:ext uri="{BB962C8B-B14F-4D97-AF65-F5344CB8AC3E}">
        <p14:creationId xmlns:p14="http://schemas.microsoft.com/office/powerpoint/2010/main" val="232776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can show history, but make it easy on your reviewers.</a:t>
            </a:r>
          </a:p>
        </p:txBody>
      </p:sp>
      <p:sp>
        <p:nvSpPr>
          <p:cNvPr id="4" name="Slide Number Placeholder 3"/>
          <p:cNvSpPr>
            <a:spLocks noGrp="1"/>
          </p:cNvSpPr>
          <p:nvPr>
            <p:ph type="sldNum" sz="quarter" idx="5"/>
          </p:nvPr>
        </p:nvSpPr>
        <p:spPr/>
        <p:txBody>
          <a:bodyPr/>
          <a:lstStyle/>
          <a:p>
            <a:fld id="{4D2309BD-C2D0-4BFC-AABB-E23BCB3A8705}" type="slidenum">
              <a:rPr lang="en-US" smtClean="0"/>
              <a:t>12</a:t>
            </a:fld>
            <a:endParaRPr lang="en-US"/>
          </a:p>
        </p:txBody>
      </p:sp>
    </p:spTree>
    <p:extLst>
      <p:ext uri="{BB962C8B-B14F-4D97-AF65-F5344CB8AC3E}">
        <p14:creationId xmlns:p14="http://schemas.microsoft.com/office/powerpoint/2010/main" val="344672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BA67-8E8C-410E-BB65-F02D787A8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480E8F-00F8-4FB0-949C-57420616B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BC9B11-4F06-4441-B92D-88947FAC7A78}"/>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5" name="Footer Placeholder 4">
            <a:extLst>
              <a:ext uri="{FF2B5EF4-FFF2-40B4-BE49-F238E27FC236}">
                <a16:creationId xmlns:a16="http://schemas.microsoft.com/office/drawing/2014/main" id="{BF061817-AEB5-4EA3-80B7-7857996C4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F47C5-7903-450B-A549-E3FF6E92B311}"/>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35122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739C-CF35-4D7C-9357-F1698CDD98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DBC415-ED3B-46B8-A639-F31F2BC9E7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8EEEA-36C8-46DE-AAE1-2179BCC43EEE}"/>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5" name="Footer Placeholder 4">
            <a:extLst>
              <a:ext uri="{FF2B5EF4-FFF2-40B4-BE49-F238E27FC236}">
                <a16:creationId xmlns:a16="http://schemas.microsoft.com/office/drawing/2014/main" id="{02888FAA-635E-462A-9AD6-C314F49F4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27FD8-2D2F-4258-B933-8D5740DFD431}"/>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399638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63FCF-233A-421B-B676-E247D3CE98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ADC278-9F57-407E-8157-B4F1E1C04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B11EC-20D3-4DA9-BAF5-3065CCBD2A5E}"/>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5" name="Footer Placeholder 4">
            <a:extLst>
              <a:ext uri="{FF2B5EF4-FFF2-40B4-BE49-F238E27FC236}">
                <a16:creationId xmlns:a16="http://schemas.microsoft.com/office/drawing/2014/main" id="{92EB3BF6-3423-4BB9-B8F7-1651C3805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B6795-0B8E-4A69-8156-6A7EA257DF73}"/>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33891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4F1E-0AF0-4759-8067-4BA4707AF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1882A-F245-49DD-ADC0-E8C073485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01A4D-6354-4615-9153-4A2A7350F3B8}"/>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5" name="Footer Placeholder 4">
            <a:extLst>
              <a:ext uri="{FF2B5EF4-FFF2-40B4-BE49-F238E27FC236}">
                <a16:creationId xmlns:a16="http://schemas.microsoft.com/office/drawing/2014/main" id="{D38D348D-F945-460D-BB7D-816F4F16A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A47DD-158C-422B-BFB9-53EAD16F7290}"/>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129549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83E7-BFD8-46C2-85A0-F1191E9B8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A39D0-8491-4D48-BD00-1353106BE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563E6C-9500-4CFF-890E-A05C2C2DA466}"/>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5" name="Footer Placeholder 4">
            <a:extLst>
              <a:ext uri="{FF2B5EF4-FFF2-40B4-BE49-F238E27FC236}">
                <a16:creationId xmlns:a16="http://schemas.microsoft.com/office/drawing/2014/main" id="{61C0942B-891B-4121-B93C-9E8B15F98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9726A-59D7-4119-A182-57F5D7CCD6DA}"/>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159150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DE78-AB38-4B09-A09C-A7C81D447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42DB4-A07E-4D32-967A-76F619E11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6A228-32D4-496E-B310-B7C65B7CA7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F47D7-B1BD-460B-941E-9E81F3957FA8}"/>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6" name="Footer Placeholder 5">
            <a:extLst>
              <a:ext uri="{FF2B5EF4-FFF2-40B4-BE49-F238E27FC236}">
                <a16:creationId xmlns:a16="http://schemas.microsoft.com/office/drawing/2014/main" id="{820A0DAB-2F39-487A-80BB-18670EB0D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D3B10-8BDF-4C13-80D0-5E11043443D2}"/>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226342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EF7B-CF33-43CF-AC0A-324D7C9719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67DAD-5BC7-46AF-951B-B27559A4B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4DEF4-44B6-447C-827A-85BB6C873A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1B7DA-F2A7-4743-8E99-9536674D6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4D1287-C497-4C82-93A6-3EDB66A18B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C0DDA-8BED-4346-9081-0409B610B433}"/>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8" name="Footer Placeholder 7">
            <a:extLst>
              <a:ext uri="{FF2B5EF4-FFF2-40B4-BE49-F238E27FC236}">
                <a16:creationId xmlns:a16="http://schemas.microsoft.com/office/drawing/2014/main" id="{0D7B1375-A92B-4B2D-BAC4-7562860A1B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74443D-76B6-4D52-B552-ECE4AC9A7933}"/>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137013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9CCB-8333-4676-9327-7641B59548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A9FE89-A9B9-4A68-A874-89DE3E7B4B9B}"/>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4" name="Footer Placeholder 3">
            <a:extLst>
              <a:ext uri="{FF2B5EF4-FFF2-40B4-BE49-F238E27FC236}">
                <a16:creationId xmlns:a16="http://schemas.microsoft.com/office/drawing/2014/main" id="{50B857C6-71F6-4AF0-A92D-324048D19B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85B11A-6411-46F6-BBC7-0CE4E5052FF3}"/>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70850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D4DC6-47B3-4912-AAEE-12BD6875FCD1}"/>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3" name="Footer Placeholder 2">
            <a:extLst>
              <a:ext uri="{FF2B5EF4-FFF2-40B4-BE49-F238E27FC236}">
                <a16:creationId xmlns:a16="http://schemas.microsoft.com/office/drawing/2014/main" id="{47D7B857-BD3E-49AA-A424-0E04484C55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2842C0-D234-433B-8220-BEFF92C51143}"/>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349747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062-D3ED-40D3-9F8B-12B3A4838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F8195F-B573-47DF-96EC-0E5A7252B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8A26E-1C3A-4640-9124-77B217E50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4CDA1-1C97-4E27-B1A4-49A52203A9FF}"/>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6" name="Footer Placeholder 5">
            <a:extLst>
              <a:ext uri="{FF2B5EF4-FFF2-40B4-BE49-F238E27FC236}">
                <a16:creationId xmlns:a16="http://schemas.microsoft.com/office/drawing/2014/main" id="{2D48CF69-4415-46D2-825C-02CE0CFF9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CB33B-E87A-4781-B86B-849B6535793E}"/>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42133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80D0-F3D3-401A-ABCA-A53FAD870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891429-613D-4819-914F-132F3992B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8636FF-9965-408B-BAAF-45C4BAB00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EE3E4-1C36-4CBF-A3A9-2CD8518F1B62}"/>
              </a:ext>
            </a:extLst>
          </p:cNvPr>
          <p:cNvSpPr>
            <a:spLocks noGrp="1"/>
          </p:cNvSpPr>
          <p:nvPr>
            <p:ph type="dt" sz="half" idx="10"/>
          </p:nvPr>
        </p:nvSpPr>
        <p:spPr/>
        <p:txBody>
          <a:bodyPr/>
          <a:lstStyle/>
          <a:p>
            <a:fld id="{AD1CC3FD-CC42-4642-9C40-1ABAC48D65F8}" type="datetimeFigureOut">
              <a:rPr lang="en-US" smtClean="0"/>
              <a:t>11/14/2022</a:t>
            </a:fld>
            <a:endParaRPr lang="en-US"/>
          </a:p>
        </p:txBody>
      </p:sp>
      <p:sp>
        <p:nvSpPr>
          <p:cNvPr id="6" name="Footer Placeholder 5">
            <a:extLst>
              <a:ext uri="{FF2B5EF4-FFF2-40B4-BE49-F238E27FC236}">
                <a16:creationId xmlns:a16="http://schemas.microsoft.com/office/drawing/2014/main" id="{C34F3F11-EA72-40C7-BBD0-BCA04C7F0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8ADA5-E5D2-4B5D-A9E7-E4909A10755D}"/>
              </a:ext>
            </a:extLst>
          </p:cNvPr>
          <p:cNvSpPr>
            <a:spLocks noGrp="1"/>
          </p:cNvSpPr>
          <p:nvPr>
            <p:ph type="sldNum" sz="quarter" idx="12"/>
          </p:nvPr>
        </p:nvSpPr>
        <p:spPr/>
        <p:txBody>
          <a:bodyPr/>
          <a:lstStyle/>
          <a:p>
            <a:fld id="{416E4BA7-73ED-49D8-A09D-ACF2AFA8B936}" type="slidenum">
              <a:rPr lang="en-US" smtClean="0"/>
              <a:t>‹#›</a:t>
            </a:fld>
            <a:endParaRPr lang="en-US"/>
          </a:p>
        </p:txBody>
      </p:sp>
    </p:spTree>
    <p:extLst>
      <p:ext uri="{BB962C8B-B14F-4D97-AF65-F5344CB8AC3E}">
        <p14:creationId xmlns:p14="http://schemas.microsoft.com/office/powerpoint/2010/main" val="415637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A6559-6CBD-4E88-815F-3FF46EFB4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40AAB5-1414-44F6-9E9D-C4944E5A7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D3B90-FAED-4237-B1AF-9F07B9288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CC3FD-CC42-4642-9C40-1ABAC48D65F8}" type="datetimeFigureOut">
              <a:rPr lang="en-US" smtClean="0"/>
              <a:t>11/14/2022</a:t>
            </a:fld>
            <a:endParaRPr lang="en-US"/>
          </a:p>
        </p:txBody>
      </p:sp>
      <p:sp>
        <p:nvSpPr>
          <p:cNvPr id="5" name="Footer Placeholder 4">
            <a:extLst>
              <a:ext uri="{FF2B5EF4-FFF2-40B4-BE49-F238E27FC236}">
                <a16:creationId xmlns:a16="http://schemas.microsoft.com/office/drawing/2014/main" id="{6E66D44B-14D0-40EB-8BFD-E9BB6559E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85409-8CBA-4FF3-BB8F-465A1D160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E4BA7-73ED-49D8-A09D-ACF2AFA8B936}" type="slidenum">
              <a:rPr lang="en-US" smtClean="0"/>
              <a:t>‹#›</a:t>
            </a:fld>
            <a:endParaRPr lang="en-US"/>
          </a:p>
        </p:txBody>
      </p:sp>
    </p:spTree>
    <p:extLst>
      <p:ext uri="{BB962C8B-B14F-4D97-AF65-F5344CB8AC3E}">
        <p14:creationId xmlns:p14="http://schemas.microsoft.com/office/powerpoint/2010/main" val="3249558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91E7ABD-B277-409C-B0A9-2472ECD2B1FC}"/>
              </a:ext>
            </a:extLst>
          </p:cNvPr>
          <p:cNvSpPr>
            <a:spLocks noGrp="1"/>
          </p:cNvSpPr>
          <p:nvPr>
            <p:ph type="ctrTitle"/>
          </p:nvPr>
        </p:nvSpPr>
        <p:spPr>
          <a:xfrm>
            <a:off x="1870997" y="1607809"/>
            <a:ext cx="9236026" cy="2876680"/>
          </a:xfrm>
        </p:spPr>
        <p:txBody>
          <a:bodyPr anchor="b">
            <a:normAutofit/>
          </a:bodyPr>
          <a:lstStyle/>
          <a:p>
            <a:pPr algn="l"/>
            <a:r>
              <a:rPr lang="en-US" sz="6600">
                <a:solidFill>
                  <a:srgbClr val="FFFFFF"/>
                </a:solidFill>
              </a:rPr>
              <a:t>Avoiding pitfalls with sections 6 (faculty) and 8 (student achievement)</a:t>
            </a:r>
          </a:p>
        </p:txBody>
      </p:sp>
      <p:sp>
        <p:nvSpPr>
          <p:cNvPr id="3" name="Subtitle 2">
            <a:extLst>
              <a:ext uri="{FF2B5EF4-FFF2-40B4-BE49-F238E27FC236}">
                <a16:creationId xmlns:a16="http://schemas.microsoft.com/office/drawing/2014/main" id="{B41FEA01-D827-43EE-B45C-2474B28A58C6}"/>
              </a:ext>
            </a:extLst>
          </p:cNvPr>
          <p:cNvSpPr>
            <a:spLocks noGrp="1"/>
          </p:cNvSpPr>
          <p:nvPr>
            <p:ph type="subTitle" idx="1"/>
          </p:nvPr>
        </p:nvSpPr>
        <p:spPr>
          <a:xfrm>
            <a:off x="1987499" y="4810308"/>
            <a:ext cx="9003022" cy="1076551"/>
          </a:xfrm>
        </p:spPr>
        <p:txBody>
          <a:bodyPr>
            <a:normAutofit/>
          </a:bodyPr>
          <a:lstStyle/>
          <a:p>
            <a:pPr algn="l"/>
            <a:r>
              <a:rPr lang="en-US"/>
              <a:t>What a reviewer will look for…</a:t>
            </a:r>
          </a:p>
        </p:txBody>
      </p:sp>
      <p:sp>
        <p:nvSpPr>
          <p:cNvPr id="4" name="TextBox 3">
            <a:extLst>
              <a:ext uri="{FF2B5EF4-FFF2-40B4-BE49-F238E27FC236}">
                <a16:creationId xmlns:a16="http://schemas.microsoft.com/office/drawing/2014/main" id="{284528B4-28D7-DE6D-64BD-E904FDE1F831}"/>
              </a:ext>
            </a:extLst>
          </p:cNvPr>
          <p:cNvSpPr txBox="1"/>
          <p:nvPr/>
        </p:nvSpPr>
        <p:spPr>
          <a:xfrm>
            <a:off x="9291783" y="5999504"/>
            <a:ext cx="2789382" cy="738664"/>
          </a:xfrm>
          <a:prstGeom prst="rect">
            <a:avLst/>
          </a:prstGeom>
          <a:noFill/>
        </p:spPr>
        <p:txBody>
          <a:bodyPr wrap="square" rtlCol="0">
            <a:spAutoFit/>
          </a:bodyPr>
          <a:lstStyle/>
          <a:p>
            <a:r>
              <a:rPr lang="en-US" sz="1400" dirty="0"/>
              <a:t>Elizabeth Vogt</a:t>
            </a:r>
          </a:p>
          <a:p>
            <a:r>
              <a:rPr lang="en-US" sz="1400" dirty="0"/>
              <a:t>AVP Accreditation</a:t>
            </a:r>
          </a:p>
          <a:p>
            <a:r>
              <a:rPr lang="en-US" sz="1400" dirty="0"/>
              <a:t>University of North Texas</a:t>
            </a:r>
          </a:p>
        </p:txBody>
      </p:sp>
    </p:spTree>
    <p:extLst>
      <p:ext uri="{BB962C8B-B14F-4D97-AF65-F5344CB8AC3E}">
        <p14:creationId xmlns:p14="http://schemas.microsoft.com/office/powerpoint/2010/main" val="327638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8.2.a-c: Outcomes and improvement</a:t>
            </a:r>
          </a:p>
        </p:txBody>
      </p:sp>
      <p:sp>
        <p:nvSpPr>
          <p:cNvPr id="3" name="Content Placeholder 2">
            <a:extLst>
              <a:ext uri="{FF2B5EF4-FFF2-40B4-BE49-F238E27FC236}">
                <a16:creationId xmlns:a16="http://schemas.microsoft.com/office/drawing/2014/main" id="{BBFEDD7F-5598-414E-B3AF-719ED141CA57}"/>
              </a:ext>
            </a:extLst>
          </p:cNvPr>
          <p:cNvSpPr>
            <a:spLocks noGrp="1"/>
          </p:cNvSpPr>
          <p:nvPr>
            <p:ph idx="1"/>
          </p:nvPr>
        </p:nvSpPr>
        <p:spPr>
          <a:xfrm>
            <a:off x="1367624" y="2490436"/>
            <a:ext cx="9708995" cy="3567173"/>
          </a:xfrm>
        </p:spPr>
        <p:txBody>
          <a:bodyPr anchor="ctr">
            <a:normAutofit/>
          </a:bodyPr>
          <a:lstStyle/>
          <a:p>
            <a:r>
              <a:rPr lang="en-US" sz="2400"/>
              <a:t>Describe and defend your process- show that it is continuous.</a:t>
            </a:r>
          </a:p>
          <a:p>
            <a:pPr lvl="1"/>
            <a:r>
              <a:rPr lang="en-US" dirty="0"/>
              <a:t>We included examples of feedback provided to IE plan owners going back to 2009 (Overkill)</a:t>
            </a:r>
          </a:p>
          <a:p>
            <a:r>
              <a:rPr lang="en-US" sz="2400"/>
              <a:t>Thoroughly describe integration of online and off-sites in the process</a:t>
            </a:r>
          </a:p>
          <a:p>
            <a:pPr lvl="1"/>
            <a:r>
              <a:rPr lang="en-US" dirty="0"/>
              <a:t>Disaggregate where possible; explain where not possible</a:t>
            </a:r>
          </a:p>
          <a:p>
            <a:pPr lvl="2"/>
            <a:r>
              <a:rPr lang="en-US" sz="2400"/>
              <a:t>Plans that should have but did not provide disaggregated data or sound reasoning lost points on the review rubric</a:t>
            </a:r>
          </a:p>
          <a:p>
            <a:r>
              <a:rPr lang="en-US" sz="2400"/>
              <a:t>If you use a sample, make sure it is representative</a:t>
            </a:r>
          </a:p>
          <a:p>
            <a:pPr lvl="1"/>
            <a:r>
              <a:rPr lang="en-US" dirty="0"/>
              <a:t>Reviewers may (and often do) ask for additional program reports </a:t>
            </a:r>
          </a:p>
        </p:txBody>
      </p:sp>
    </p:spTree>
    <p:extLst>
      <p:ext uri="{BB962C8B-B14F-4D97-AF65-F5344CB8AC3E}">
        <p14:creationId xmlns:p14="http://schemas.microsoft.com/office/powerpoint/2010/main" val="265046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a:xfrm>
            <a:off x="838200" y="365125"/>
            <a:ext cx="10515600" cy="1008063"/>
          </a:xfrm>
        </p:spPr>
        <p:txBody>
          <a:bodyPr/>
          <a:lstStyle/>
          <a:p>
            <a:r>
              <a:rPr lang="en-US" dirty="0"/>
              <a:t>8.2 cont’d</a:t>
            </a:r>
          </a:p>
        </p:txBody>
      </p:sp>
      <p:sp>
        <p:nvSpPr>
          <p:cNvPr id="3" name="Content Placeholder 2">
            <a:extLst>
              <a:ext uri="{FF2B5EF4-FFF2-40B4-BE49-F238E27FC236}">
                <a16:creationId xmlns:a16="http://schemas.microsoft.com/office/drawing/2014/main" id="{BBFEDD7F-5598-414E-B3AF-719ED141CA57}"/>
              </a:ext>
            </a:extLst>
          </p:cNvPr>
          <p:cNvSpPr>
            <a:spLocks noGrp="1"/>
          </p:cNvSpPr>
          <p:nvPr>
            <p:ph idx="1"/>
          </p:nvPr>
        </p:nvSpPr>
        <p:spPr>
          <a:xfrm>
            <a:off x="838200" y="1373188"/>
            <a:ext cx="10515600" cy="4803775"/>
          </a:xfrm>
        </p:spPr>
        <p:txBody>
          <a:bodyPr/>
          <a:lstStyle/>
          <a:p>
            <a:r>
              <a:rPr lang="en-US" dirty="0"/>
              <a:t>Explain how to read your reports</a:t>
            </a:r>
          </a:p>
        </p:txBody>
      </p:sp>
      <p:pic>
        <p:nvPicPr>
          <p:cNvPr id="5" name="Picture 4">
            <a:extLst>
              <a:ext uri="{FF2B5EF4-FFF2-40B4-BE49-F238E27FC236}">
                <a16:creationId xmlns:a16="http://schemas.microsoft.com/office/drawing/2014/main" id="{878C7A18-70CE-4DB6-80D5-42F19E2830C4}"/>
              </a:ext>
            </a:extLst>
          </p:cNvPr>
          <p:cNvPicPr>
            <a:picLocks noChangeAspect="1"/>
          </p:cNvPicPr>
          <p:nvPr/>
        </p:nvPicPr>
        <p:blipFill>
          <a:blip r:embed="rId3"/>
          <a:stretch>
            <a:fillRect/>
          </a:stretch>
        </p:blipFill>
        <p:spPr>
          <a:xfrm>
            <a:off x="2668730" y="2744028"/>
            <a:ext cx="6655755" cy="3779753"/>
          </a:xfrm>
          <a:prstGeom prst="rect">
            <a:avLst/>
          </a:prstGeom>
        </p:spPr>
      </p:pic>
      <p:pic>
        <p:nvPicPr>
          <p:cNvPr id="7" name="Picture 6">
            <a:extLst>
              <a:ext uri="{FF2B5EF4-FFF2-40B4-BE49-F238E27FC236}">
                <a16:creationId xmlns:a16="http://schemas.microsoft.com/office/drawing/2014/main" id="{F9DCB97E-8E28-49B5-A83E-2C15154A25B9}"/>
              </a:ext>
            </a:extLst>
          </p:cNvPr>
          <p:cNvPicPr>
            <a:picLocks noChangeAspect="1"/>
          </p:cNvPicPr>
          <p:nvPr/>
        </p:nvPicPr>
        <p:blipFill>
          <a:blip r:embed="rId4"/>
          <a:stretch>
            <a:fillRect/>
          </a:stretch>
        </p:blipFill>
        <p:spPr>
          <a:xfrm>
            <a:off x="476871" y="1867728"/>
            <a:ext cx="11039475" cy="876300"/>
          </a:xfrm>
          <a:prstGeom prst="rect">
            <a:avLst/>
          </a:prstGeom>
        </p:spPr>
      </p:pic>
    </p:spTree>
    <p:extLst>
      <p:ext uri="{BB962C8B-B14F-4D97-AF65-F5344CB8AC3E}">
        <p14:creationId xmlns:p14="http://schemas.microsoft.com/office/powerpoint/2010/main" val="310217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a:xfrm>
            <a:off x="793662" y="386930"/>
            <a:ext cx="10066122" cy="1298448"/>
          </a:xfrm>
        </p:spPr>
        <p:txBody>
          <a:bodyPr anchor="b">
            <a:normAutofit/>
          </a:bodyPr>
          <a:lstStyle/>
          <a:p>
            <a:r>
              <a:rPr lang="en-US" sz="4800"/>
              <a:t>8.2 cont’d</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FEDD7F-5598-414E-B3AF-719ED141CA57}"/>
              </a:ext>
            </a:extLst>
          </p:cNvPr>
          <p:cNvSpPr>
            <a:spLocks noGrp="1"/>
          </p:cNvSpPr>
          <p:nvPr>
            <p:ph idx="1"/>
          </p:nvPr>
        </p:nvSpPr>
        <p:spPr>
          <a:xfrm>
            <a:off x="793661" y="2599509"/>
            <a:ext cx="4530898" cy="3639450"/>
          </a:xfrm>
        </p:spPr>
        <p:txBody>
          <a:bodyPr anchor="ctr">
            <a:normAutofit/>
          </a:bodyPr>
          <a:lstStyle/>
          <a:p>
            <a:r>
              <a:rPr lang="en-US" sz="2000"/>
              <a:t>DO NOT make a reviewer dig through reports to find an example!</a:t>
            </a:r>
          </a:p>
          <a:p>
            <a:endParaRPr lang="en-US" sz="2000"/>
          </a:p>
        </p:txBody>
      </p:sp>
      <p:pic>
        <p:nvPicPr>
          <p:cNvPr id="5" name="Picture 4">
            <a:extLst>
              <a:ext uri="{FF2B5EF4-FFF2-40B4-BE49-F238E27FC236}">
                <a16:creationId xmlns:a16="http://schemas.microsoft.com/office/drawing/2014/main" id="{3B5ECE04-4F14-4AD8-806D-DB0F26CB362C}"/>
              </a:ext>
            </a:extLst>
          </p:cNvPr>
          <p:cNvPicPr>
            <a:picLocks noChangeAspect="1"/>
          </p:cNvPicPr>
          <p:nvPr/>
        </p:nvPicPr>
        <p:blipFill>
          <a:blip r:embed="rId3"/>
          <a:stretch>
            <a:fillRect/>
          </a:stretch>
        </p:blipFill>
        <p:spPr>
          <a:xfrm>
            <a:off x="5911532" y="2886424"/>
            <a:ext cx="5150277" cy="290990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34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8.2 cont’d</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760115-5792-405B-A32F-E539B2585EE9}"/>
              </a:ext>
            </a:extLst>
          </p:cNvPr>
          <p:cNvPicPr>
            <a:picLocks noChangeAspect="1"/>
          </p:cNvPicPr>
          <p:nvPr/>
        </p:nvPicPr>
        <p:blipFill>
          <a:blip r:embed="rId3"/>
          <a:stretch>
            <a:fillRect/>
          </a:stretch>
        </p:blipFill>
        <p:spPr>
          <a:xfrm>
            <a:off x="4056115" y="1043709"/>
            <a:ext cx="7812797" cy="4922982"/>
          </a:xfrm>
          <a:prstGeom prst="rect">
            <a:avLst/>
          </a:prstGeom>
        </p:spPr>
      </p:pic>
    </p:spTree>
    <p:extLst>
      <p:ext uri="{BB962C8B-B14F-4D97-AF65-F5344CB8AC3E}">
        <p14:creationId xmlns:p14="http://schemas.microsoft.com/office/powerpoint/2010/main" val="136344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Questions?</a:t>
            </a:r>
          </a:p>
        </p:txBody>
      </p:sp>
      <p:sp>
        <p:nvSpPr>
          <p:cNvPr id="4" name="TextBox 3">
            <a:extLst>
              <a:ext uri="{FF2B5EF4-FFF2-40B4-BE49-F238E27FC236}">
                <a16:creationId xmlns:a16="http://schemas.microsoft.com/office/drawing/2014/main" id="{9A50E100-89B2-4957-A3BF-6E85563A28B4}"/>
              </a:ext>
            </a:extLst>
          </p:cNvPr>
          <p:cNvSpPr txBox="1"/>
          <p:nvPr/>
        </p:nvSpPr>
        <p:spPr>
          <a:xfrm>
            <a:off x="9471991" y="5635487"/>
            <a:ext cx="2445026" cy="369332"/>
          </a:xfrm>
          <a:prstGeom prst="rect">
            <a:avLst/>
          </a:prstGeom>
          <a:noFill/>
        </p:spPr>
        <p:txBody>
          <a:bodyPr wrap="square" rtlCol="0">
            <a:spAutoFit/>
          </a:bodyPr>
          <a:lstStyle/>
          <a:p>
            <a:r>
              <a:rPr lang="en-US" dirty="0"/>
              <a:t>Elizabeth.Vogt@unt.edu</a:t>
            </a:r>
          </a:p>
        </p:txBody>
      </p:sp>
    </p:spTree>
    <p:extLst>
      <p:ext uri="{BB962C8B-B14F-4D97-AF65-F5344CB8AC3E}">
        <p14:creationId xmlns:p14="http://schemas.microsoft.com/office/powerpoint/2010/main" val="1528102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821860-42E9-43F8-BFB2-1929AADEDDE3}"/>
              </a:ext>
            </a:extLst>
          </p:cNvPr>
          <p:cNvSpPr>
            <a:spLocks noGrp="1"/>
          </p:cNvSpPr>
          <p:nvPr>
            <p:ph type="title"/>
          </p:nvPr>
        </p:nvSpPr>
        <p:spPr>
          <a:xfrm>
            <a:off x="643467" y="321734"/>
            <a:ext cx="10905066" cy="1135737"/>
          </a:xfrm>
        </p:spPr>
        <p:txBody>
          <a:bodyPr>
            <a:normAutofit/>
          </a:bodyPr>
          <a:lstStyle/>
          <a:p>
            <a:r>
              <a:rPr lang="en-US" sz="3600"/>
              <a:t>6.1 – Full-time Faculty</a:t>
            </a:r>
          </a:p>
        </p:txBody>
      </p:sp>
      <p:sp>
        <p:nvSpPr>
          <p:cNvPr id="3" name="Content Placeholder 2">
            <a:extLst>
              <a:ext uri="{FF2B5EF4-FFF2-40B4-BE49-F238E27FC236}">
                <a16:creationId xmlns:a16="http://schemas.microsoft.com/office/drawing/2014/main" id="{A65D4F16-ABCD-4909-9815-1DA0A57BCEAD}"/>
              </a:ext>
            </a:extLst>
          </p:cNvPr>
          <p:cNvSpPr>
            <a:spLocks noGrp="1"/>
          </p:cNvSpPr>
          <p:nvPr>
            <p:ph idx="1"/>
          </p:nvPr>
        </p:nvSpPr>
        <p:spPr>
          <a:xfrm>
            <a:off x="643467" y="1782981"/>
            <a:ext cx="10905066" cy="4393982"/>
          </a:xfrm>
        </p:spPr>
        <p:txBody>
          <a:bodyPr>
            <a:normAutofit/>
          </a:bodyPr>
          <a:lstStyle/>
          <a:p>
            <a:r>
              <a:rPr lang="en-US" sz="2400" dirty="0"/>
              <a:t>Definition of faculty roles/type</a:t>
            </a:r>
          </a:p>
          <a:p>
            <a:r>
              <a:rPr lang="en-US" sz="2400" dirty="0"/>
              <a:t>Detailed expectations (teaching, service, research) for each type</a:t>
            </a:r>
          </a:p>
          <a:p>
            <a:r>
              <a:rPr lang="en-US" sz="2400" dirty="0"/>
              <a:t>How is # of faculty linked to budget?</a:t>
            </a:r>
          </a:p>
          <a:p>
            <a:r>
              <a:rPr lang="en-US" sz="2400" dirty="0"/>
              <a:t>Detailed description of how you decide the # of faculty is adequate to support the mission and goals</a:t>
            </a:r>
          </a:p>
          <a:p>
            <a:pPr lvl="1"/>
            <a:r>
              <a:rPr lang="en-US" dirty="0"/>
              <a:t>Student-faculty ratio</a:t>
            </a:r>
          </a:p>
          <a:p>
            <a:pPr lvl="1"/>
            <a:r>
              <a:rPr lang="en-US" dirty="0"/>
              <a:t>Faculty workload by college</a:t>
            </a:r>
          </a:p>
          <a:p>
            <a:pPr lvl="1"/>
            <a:r>
              <a:rPr lang="en-US" dirty="0"/>
              <a:t>Percentage of courses or SCH taught by FT and PT faculty at the institutional level (Face-to-face or internet)</a:t>
            </a:r>
          </a:p>
          <a:p>
            <a:pPr lvl="1"/>
            <a:r>
              <a:rPr lang="en-US" dirty="0"/>
              <a:t>Explain what courses are included and/or not included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7180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87F4DB-D7D8-4BFA-BD64-115BEEF5F47C}"/>
              </a:ext>
            </a:extLst>
          </p:cNvPr>
          <p:cNvSpPr>
            <a:spLocks noGrp="1"/>
          </p:cNvSpPr>
          <p:nvPr>
            <p:ph type="title"/>
          </p:nvPr>
        </p:nvSpPr>
        <p:spPr>
          <a:xfrm>
            <a:off x="643467" y="321734"/>
            <a:ext cx="10905066" cy="1135737"/>
          </a:xfrm>
        </p:spPr>
        <p:txBody>
          <a:bodyPr>
            <a:normAutofit/>
          </a:bodyPr>
          <a:lstStyle/>
          <a:p>
            <a:r>
              <a:rPr lang="en-US" sz="3600"/>
              <a:t>6.2.a- Faculty Qualifications</a:t>
            </a:r>
          </a:p>
        </p:txBody>
      </p:sp>
      <p:sp>
        <p:nvSpPr>
          <p:cNvPr id="3" name="Content Placeholder 2">
            <a:extLst>
              <a:ext uri="{FF2B5EF4-FFF2-40B4-BE49-F238E27FC236}">
                <a16:creationId xmlns:a16="http://schemas.microsoft.com/office/drawing/2014/main" id="{30666AF3-2973-4742-8267-759042B90C55}"/>
              </a:ext>
            </a:extLst>
          </p:cNvPr>
          <p:cNvSpPr>
            <a:spLocks noGrp="1"/>
          </p:cNvSpPr>
          <p:nvPr>
            <p:ph idx="1"/>
          </p:nvPr>
        </p:nvSpPr>
        <p:spPr>
          <a:xfrm>
            <a:off x="643467" y="1782981"/>
            <a:ext cx="10905066" cy="4393982"/>
          </a:xfrm>
        </p:spPr>
        <p:txBody>
          <a:bodyPr>
            <a:normAutofit/>
          </a:bodyPr>
          <a:lstStyle/>
          <a:p>
            <a:r>
              <a:rPr lang="en-US" sz="2400" dirty="0"/>
              <a:t>Only include instructor of record</a:t>
            </a:r>
          </a:p>
          <a:p>
            <a:endParaRPr lang="en-US" sz="2400" dirty="0"/>
          </a:p>
          <a:p>
            <a:r>
              <a:rPr lang="en-US" sz="2400" dirty="0"/>
              <a:t>If the degree and/or level do not match the SACSCOC guidelines, explain in detail</a:t>
            </a:r>
          </a:p>
          <a:p>
            <a:endParaRPr lang="en-US" sz="2400" dirty="0"/>
          </a:p>
          <a:p>
            <a:r>
              <a:rPr lang="en-US" sz="2400" dirty="0"/>
              <a:t>If the degree is not in the teaching discipline, explain in detail</a:t>
            </a:r>
          </a:p>
          <a:p>
            <a:endParaRPr lang="en-US" sz="2400" dirty="0"/>
          </a:p>
          <a:p>
            <a:r>
              <a:rPr lang="en-US" sz="2400" dirty="0"/>
              <a:t>Include your justification “process” </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1289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B1ECF1-FDCF-4BA4-8653-91162C4A328B}"/>
              </a:ext>
            </a:extLst>
          </p:cNvPr>
          <p:cNvSpPr>
            <a:spLocks noGrp="1"/>
          </p:cNvSpPr>
          <p:nvPr>
            <p:ph type="title"/>
          </p:nvPr>
        </p:nvSpPr>
        <p:spPr>
          <a:xfrm>
            <a:off x="643467" y="321734"/>
            <a:ext cx="10905066" cy="1135737"/>
          </a:xfrm>
        </p:spPr>
        <p:txBody>
          <a:bodyPr>
            <a:normAutofit/>
          </a:bodyPr>
          <a:lstStyle/>
          <a:p>
            <a:r>
              <a:rPr lang="en-US" sz="3600"/>
              <a:t>6.2.b – Faculty by Program</a:t>
            </a:r>
          </a:p>
        </p:txBody>
      </p:sp>
      <p:sp>
        <p:nvSpPr>
          <p:cNvPr id="3" name="Content Placeholder 2">
            <a:extLst>
              <a:ext uri="{FF2B5EF4-FFF2-40B4-BE49-F238E27FC236}">
                <a16:creationId xmlns:a16="http://schemas.microsoft.com/office/drawing/2014/main" id="{1EC90520-5D3B-42FA-8204-A62DD44F5C4A}"/>
              </a:ext>
            </a:extLst>
          </p:cNvPr>
          <p:cNvSpPr>
            <a:spLocks noGrp="1"/>
          </p:cNvSpPr>
          <p:nvPr>
            <p:ph idx="1"/>
          </p:nvPr>
        </p:nvSpPr>
        <p:spPr>
          <a:xfrm>
            <a:off x="643467" y="1782981"/>
            <a:ext cx="10905066" cy="4393982"/>
          </a:xfrm>
        </p:spPr>
        <p:txBody>
          <a:bodyPr>
            <a:normAutofit/>
          </a:bodyPr>
          <a:lstStyle/>
          <a:p>
            <a:r>
              <a:rPr lang="en-US" sz="2400" dirty="0"/>
              <a:t>Look at the list of programs provided in the institutional summary. Every program should be represented in this section.</a:t>
            </a:r>
          </a:p>
          <a:p>
            <a:r>
              <a:rPr lang="en-US" sz="2400" dirty="0"/>
              <a:t>Define what you are including in the program analysis</a:t>
            </a:r>
          </a:p>
          <a:p>
            <a:pPr lvl="1"/>
            <a:r>
              <a:rPr lang="en-US" dirty="0"/>
              <a:t>Upper division only?</a:t>
            </a:r>
          </a:p>
          <a:p>
            <a:pPr lvl="1"/>
            <a:r>
              <a:rPr lang="en-US" dirty="0"/>
              <a:t>Course type included (lecture, lab, practicum?)</a:t>
            </a:r>
          </a:p>
          <a:p>
            <a:r>
              <a:rPr lang="en-US" sz="2400" dirty="0"/>
              <a:t>Report and discuss faculty overloads</a:t>
            </a:r>
          </a:p>
          <a:p>
            <a:r>
              <a:rPr lang="en-US" sz="2400" dirty="0"/>
              <a:t>Discuss how you know courses taught online or at an off-site are comparable to those offered at the main campus</a:t>
            </a:r>
          </a:p>
        </p:txBody>
      </p:sp>
      <p:sp>
        <p:nvSpPr>
          <p:cNvPr id="23"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29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C0277-072D-4A24-8FE7-111D44E89B60}"/>
              </a:ext>
            </a:extLst>
          </p:cNvPr>
          <p:cNvSpPr>
            <a:spLocks noGrp="1"/>
          </p:cNvSpPr>
          <p:nvPr>
            <p:ph type="title"/>
          </p:nvPr>
        </p:nvSpPr>
        <p:spPr>
          <a:xfrm>
            <a:off x="1008184" y="174033"/>
            <a:ext cx="9765833" cy="631038"/>
          </a:xfrm>
        </p:spPr>
        <p:txBody>
          <a:bodyPr anchor="ctr">
            <a:normAutofit fontScale="90000"/>
          </a:bodyPr>
          <a:lstStyle/>
          <a:p>
            <a:pPr algn="ctr"/>
            <a:r>
              <a:rPr lang="en-US" sz="4000" dirty="0"/>
              <a:t>6.2.b cont’d</a:t>
            </a:r>
          </a:p>
        </p:txBody>
      </p:sp>
      <p:pic>
        <p:nvPicPr>
          <p:cNvPr id="7" name="Picture 6">
            <a:extLst>
              <a:ext uri="{FF2B5EF4-FFF2-40B4-BE49-F238E27FC236}">
                <a16:creationId xmlns:a16="http://schemas.microsoft.com/office/drawing/2014/main" id="{E751AA0A-5BA4-422D-B5B8-E2963AF8B3F7}"/>
              </a:ext>
            </a:extLst>
          </p:cNvPr>
          <p:cNvPicPr>
            <a:picLocks noChangeAspect="1"/>
          </p:cNvPicPr>
          <p:nvPr/>
        </p:nvPicPr>
        <p:blipFill>
          <a:blip r:embed="rId3"/>
          <a:stretch>
            <a:fillRect/>
          </a:stretch>
        </p:blipFill>
        <p:spPr>
          <a:xfrm>
            <a:off x="1156936" y="612024"/>
            <a:ext cx="10263125" cy="3603169"/>
          </a:xfrm>
          <a:prstGeom prst="rect">
            <a:avLst/>
          </a:prstGeom>
        </p:spPr>
      </p:pic>
      <p:pic>
        <p:nvPicPr>
          <p:cNvPr id="9" name="Picture 8">
            <a:extLst>
              <a:ext uri="{FF2B5EF4-FFF2-40B4-BE49-F238E27FC236}">
                <a16:creationId xmlns:a16="http://schemas.microsoft.com/office/drawing/2014/main" id="{0AB4A2F5-D7E0-4BB7-87E6-773E095EAECE}"/>
              </a:ext>
            </a:extLst>
          </p:cNvPr>
          <p:cNvPicPr>
            <a:picLocks noChangeAspect="1"/>
          </p:cNvPicPr>
          <p:nvPr/>
        </p:nvPicPr>
        <p:blipFill>
          <a:blip r:embed="rId4"/>
          <a:stretch>
            <a:fillRect/>
          </a:stretch>
        </p:blipFill>
        <p:spPr>
          <a:xfrm>
            <a:off x="1008184" y="4152739"/>
            <a:ext cx="10595113" cy="1394301"/>
          </a:xfrm>
          <a:prstGeom prst="rect">
            <a:avLst/>
          </a:prstGeom>
        </p:spPr>
      </p:pic>
      <p:pic>
        <p:nvPicPr>
          <p:cNvPr id="12" name="Picture 11">
            <a:extLst>
              <a:ext uri="{FF2B5EF4-FFF2-40B4-BE49-F238E27FC236}">
                <a16:creationId xmlns:a16="http://schemas.microsoft.com/office/drawing/2014/main" id="{90D62C21-60E0-4B39-90C2-9AE7E317B8E9}"/>
              </a:ext>
            </a:extLst>
          </p:cNvPr>
          <p:cNvPicPr>
            <a:picLocks noChangeAspect="1"/>
          </p:cNvPicPr>
          <p:nvPr/>
        </p:nvPicPr>
        <p:blipFill rotWithShape="1">
          <a:blip r:embed="rId5"/>
          <a:srcRect t="6776" b="23393"/>
          <a:stretch/>
        </p:blipFill>
        <p:spPr>
          <a:xfrm>
            <a:off x="1485261" y="5547040"/>
            <a:ext cx="9546754" cy="1136928"/>
          </a:xfrm>
          <a:prstGeom prst="rect">
            <a:avLst/>
          </a:prstGeom>
        </p:spPr>
      </p:pic>
    </p:spTree>
    <p:extLst>
      <p:ext uri="{BB962C8B-B14F-4D97-AF65-F5344CB8AC3E}">
        <p14:creationId xmlns:p14="http://schemas.microsoft.com/office/powerpoint/2010/main" val="44901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a:xfrm>
            <a:off x="1046746" y="586822"/>
            <a:ext cx="3560252" cy="1645920"/>
          </a:xfrm>
        </p:spPr>
        <p:txBody>
          <a:bodyPr>
            <a:normAutofit/>
          </a:bodyPr>
          <a:lstStyle/>
          <a:p>
            <a:r>
              <a:rPr lang="en-US" sz="3200"/>
              <a:t>6.2.c – Program coordination</a:t>
            </a:r>
          </a:p>
        </p:txBody>
      </p:sp>
      <p:sp>
        <p:nvSpPr>
          <p:cNvPr id="9" name="Rectangle 1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EDD7F-5598-414E-B3AF-719ED141CA57}"/>
              </a:ext>
            </a:extLst>
          </p:cNvPr>
          <p:cNvSpPr>
            <a:spLocks noGrp="1"/>
          </p:cNvSpPr>
          <p:nvPr>
            <p:ph idx="1"/>
          </p:nvPr>
        </p:nvSpPr>
        <p:spPr>
          <a:xfrm>
            <a:off x="5351164" y="586822"/>
            <a:ext cx="6002636" cy="1645920"/>
          </a:xfrm>
        </p:spPr>
        <p:txBody>
          <a:bodyPr anchor="ctr">
            <a:normAutofit/>
          </a:bodyPr>
          <a:lstStyle/>
          <a:p>
            <a:r>
              <a:rPr lang="en-US" sz="1800"/>
              <a:t>Include a roster</a:t>
            </a:r>
          </a:p>
          <a:p>
            <a:endParaRPr lang="en-US" sz="1800"/>
          </a:p>
        </p:txBody>
      </p:sp>
      <p:pic>
        <p:nvPicPr>
          <p:cNvPr id="7" name="Picture 6">
            <a:extLst>
              <a:ext uri="{FF2B5EF4-FFF2-40B4-BE49-F238E27FC236}">
                <a16:creationId xmlns:a16="http://schemas.microsoft.com/office/drawing/2014/main" id="{4A1AC13D-4247-4A14-88C5-41BA2106AE3E}"/>
              </a:ext>
            </a:extLst>
          </p:cNvPr>
          <p:cNvPicPr>
            <a:picLocks noChangeAspect="1"/>
          </p:cNvPicPr>
          <p:nvPr/>
        </p:nvPicPr>
        <p:blipFill>
          <a:blip r:embed="rId2"/>
          <a:stretch>
            <a:fillRect/>
          </a:stretch>
        </p:blipFill>
        <p:spPr>
          <a:xfrm>
            <a:off x="557784" y="3317638"/>
            <a:ext cx="11164824" cy="2316699"/>
          </a:xfrm>
          <a:prstGeom prst="rect">
            <a:avLst/>
          </a:prstGeom>
        </p:spPr>
      </p:pic>
      <p:pic>
        <p:nvPicPr>
          <p:cNvPr id="10" name="Picture 9">
            <a:extLst>
              <a:ext uri="{FF2B5EF4-FFF2-40B4-BE49-F238E27FC236}">
                <a16:creationId xmlns:a16="http://schemas.microsoft.com/office/drawing/2014/main" id="{077E1CB5-FDD4-42DA-A609-E8A5FD4F7AC2}"/>
              </a:ext>
            </a:extLst>
          </p:cNvPr>
          <p:cNvPicPr>
            <a:picLocks noChangeAspect="1"/>
          </p:cNvPicPr>
          <p:nvPr/>
        </p:nvPicPr>
        <p:blipFill>
          <a:blip r:embed="rId3"/>
          <a:stretch>
            <a:fillRect/>
          </a:stretch>
        </p:blipFill>
        <p:spPr>
          <a:xfrm>
            <a:off x="10042597" y="852582"/>
            <a:ext cx="1552575" cy="1562100"/>
          </a:xfrm>
          <a:prstGeom prst="rect">
            <a:avLst/>
          </a:prstGeom>
        </p:spPr>
      </p:pic>
    </p:spTree>
    <p:extLst>
      <p:ext uri="{BB962C8B-B14F-4D97-AF65-F5344CB8AC3E}">
        <p14:creationId xmlns:p14="http://schemas.microsoft.com/office/powerpoint/2010/main" val="102273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a:xfrm>
            <a:off x="572493" y="238539"/>
            <a:ext cx="11018520" cy="1434415"/>
          </a:xfrm>
        </p:spPr>
        <p:txBody>
          <a:bodyPr anchor="b">
            <a:normAutofit/>
          </a:bodyPr>
          <a:lstStyle/>
          <a:p>
            <a:r>
              <a:rPr lang="en-US" sz="5000"/>
              <a:t>6.3 – Faculty appointment and evaluation</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FEDD7F-5598-414E-B3AF-719ED141CA57}"/>
              </a:ext>
            </a:extLst>
          </p:cNvPr>
          <p:cNvSpPr>
            <a:spLocks noGrp="1"/>
          </p:cNvSpPr>
          <p:nvPr>
            <p:ph idx="1"/>
          </p:nvPr>
        </p:nvSpPr>
        <p:spPr>
          <a:xfrm>
            <a:off x="572493" y="2071316"/>
            <a:ext cx="6713552" cy="4119172"/>
          </a:xfrm>
        </p:spPr>
        <p:txBody>
          <a:bodyPr anchor="t">
            <a:normAutofit/>
          </a:bodyPr>
          <a:lstStyle/>
          <a:p>
            <a:r>
              <a:rPr lang="en-US" sz="2200"/>
              <a:t>Policies and criteria must be published</a:t>
            </a:r>
          </a:p>
          <a:p>
            <a:r>
              <a:rPr lang="en-US" sz="2200"/>
              <a:t>Depending on faculty role (FT/PT, Tenured/Tenure track/non-TT), evaluations may have different criteria</a:t>
            </a:r>
          </a:p>
          <a:p>
            <a:r>
              <a:rPr lang="en-US" sz="2200"/>
              <a:t>Course evaluations alone are not sufficient!</a:t>
            </a:r>
          </a:p>
        </p:txBody>
      </p:sp>
      <p:pic>
        <p:nvPicPr>
          <p:cNvPr id="5" name="Picture 4">
            <a:extLst>
              <a:ext uri="{FF2B5EF4-FFF2-40B4-BE49-F238E27FC236}">
                <a16:creationId xmlns:a16="http://schemas.microsoft.com/office/drawing/2014/main" id="{51D11A30-52E4-D757-BD5A-B22AA75DF7C1}"/>
              </a:ext>
            </a:extLst>
          </p:cNvPr>
          <p:cNvPicPr>
            <a:picLocks noChangeAspect="1"/>
          </p:cNvPicPr>
          <p:nvPr/>
        </p:nvPicPr>
        <p:blipFill rotWithShape="1">
          <a:blip r:embed="rId3"/>
          <a:srcRect l="29406" r="23547" b="1"/>
          <a:stretch/>
        </p:blipFill>
        <p:spPr>
          <a:xfrm>
            <a:off x="7675658" y="2093976"/>
            <a:ext cx="3941064" cy="4096512"/>
          </a:xfrm>
          <a:prstGeom prst="rect">
            <a:avLst/>
          </a:prstGeom>
        </p:spPr>
      </p:pic>
    </p:spTree>
    <p:extLst>
      <p:ext uri="{BB962C8B-B14F-4D97-AF65-F5344CB8AC3E}">
        <p14:creationId xmlns:p14="http://schemas.microsoft.com/office/powerpoint/2010/main" val="169386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p:txBody>
          <a:bodyPr/>
          <a:lstStyle/>
          <a:p>
            <a:r>
              <a:rPr lang="en-US" dirty="0"/>
              <a:t>8.1 Student Achievement</a:t>
            </a:r>
          </a:p>
        </p:txBody>
      </p:sp>
      <p:sp>
        <p:nvSpPr>
          <p:cNvPr id="3" name="Content Placeholder 2">
            <a:extLst>
              <a:ext uri="{FF2B5EF4-FFF2-40B4-BE49-F238E27FC236}">
                <a16:creationId xmlns:a16="http://schemas.microsoft.com/office/drawing/2014/main" id="{BBFEDD7F-5598-414E-B3AF-719ED141CA57}"/>
              </a:ext>
            </a:extLst>
          </p:cNvPr>
          <p:cNvSpPr>
            <a:spLocks noGrp="1"/>
          </p:cNvSpPr>
          <p:nvPr>
            <p:ph idx="1"/>
          </p:nvPr>
        </p:nvSpPr>
        <p:spPr/>
        <p:txBody>
          <a:bodyPr/>
          <a:lstStyle/>
          <a:p>
            <a:r>
              <a:rPr lang="en-US" dirty="0"/>
              <a:t>Define terms and defend your measures</a:t>
            </a:r>
          </a:p>
          <a:p>
            <a:r>
              <a:rPr lang="en-US" dirty="0"/>
              <a:t>Include the goal, threshold, and actual data for each indicator of achievement</a:t>
            </a:r>
          </a:p>
          <a:p>
            <a:endParaRPr lang="en-US" dirty="0"/>
          </a:p>
        </p:txBody>
      </p:sp>
      <p:pic>
        <p:nvPicPr>
          <p:cNvPr id="7" name="Picture 6">
            <a:extLst>
              <a:ext uri="{FF2B5EF4-FFF2-40B4-BE49-F238E27FC236}">
                <a16:creationId xmlns:a16="http://schemas.microsoft.com/office/drawing/2014/main" id="{DD759376-8308-41F6-82FB-6F58785DBD05}"/>
              </a:ext>
            </a:extLst>
          </p:cNvPr>
          <p:cNvPicPr>
            <a:picLocks noChangeAspect="1"/>
          </p:cNvPicPr>
          <p:nvPr/>
        </p:nvPicPr>
        <p:blipFill>
          <a:blip r:embed="rId3"/>
          <a:stretch>
            <a:fillRect/>
          </a:stretch>
        </p:blipFill>
        <p:spPr>
          <a:xfrm>
            <a:off x="457406" y="3118643"/>
            <a:ext cx="10963275" cy="790575"/>
          </a:xfrm>
          <a:prstGeom prst="rect">
            <a:avLst/>
          </a:prstGeom>
        </p:spPr>
      </p:pic>
      <p:pic>
        <p:nvPicPr>
          <p:cNvPr id="9" name="Picture 8">
            <a:extLst>
              <a:ext uri="{FF2B5EF4-FFF2-40B4-BE49-F238E27FC236}">
                <a16:creationId xmlns:a16="http://schemas.microsoft.com/office/drawing/2014/main" id="{C2145924-E80C-4D49-BAB9-B47BD7F713CB}"/>
              </a:ext>
            </a:extLst>
          </p:cNvPr>
          <p:cNvPicPr>
            <a:picLocks noChangeAspect="1"/>
          </p:cNvPicPr>
          <p:nvPr/>
        </p:nvPicPr>
        <p:blipFill>
          <a:blip r:embed="rId4"/>
          <a:stretch>
            <a:fillRect/>
          </a:stretch>
        </p:blipFill>
        <p:spPr>
          <a:xfrm>
            <a:off x="771319" y="4077872"/>
            <a:ext cx="7210425" cy="1504950"/>
          </a:xfrm>
          <a:prstGeom prst="rect">
            <a:avLst/>
          </a:prstGeom>
        </p:spPr>
      </p:pic>
      <p:pic>
        <p:nvPicPr>
          <p:cNvPr id="11" name="Picture 10">
            <a:extLst>
              <a:ext uri="{FF2B5EF4-FFF2-40B4-BE49-F238E27FC236}">
                <a16:creationId xmlns:a16="http://schemas.microsoft.com/office/drawing/2014/main" id="{EC0A5A70-7EC1-4DB0-A32F-074B8CAADB0D}"/>
              </a:ext>
            </a:extLst>
          </p:cNvPr>
          <p:cNvPicPr>
            <a:picLocks noChangeAspect="1"/>
          </p:cNvPicPr>
          <p:nvPr/>
        </p:nvPicPr>
        <p:blipFill>
          <a:blip r:embed="rId5"/>
          <a:stretch>
            <a:fillRect/>
          </a:stretch>
        </p:blipFill>
        <p:spPr>
          <a:xfrm>
            <a:off x="457406" y="5751476"/>
            <a:ext cx="11010900" cy="1000125"/>
          </a:xfrm>
          <a:prstGeom prst="rect">
            <a:avLst/>
          </a:prstGeom>
        </p:spPr>
      </p:pic>
    </p:spTree>
    <p:extLst>
      <p:ext uri="{BB962C8B-B14F-4D97-AF65-F5344CB8AC3E}">
        <p14:creationId xmlns:p14="http://schemas.microsoft.com/office/powerpoint/2010/main" val="347199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28F3-6DEF-469A-B30A-280D734B18FD}"/>
              </a:ext>
            </a:extLst>
          </p:cNvPr>
          <p:cNvSpPr>
            <a:spLocks noGrp="1"/>
          </p:cNvSpPr>
          <p:nvPr>
            <p:ph type="title"/>
          </p:nvPr>
        </p:nvSpPr>
        <p:spPr/>
        <p:txBody>
          <a:bodyPr/>
          <a:lstStyle/>
          <a:p>
            <a:r>
              <a:rPr lang="en-US"/>
              <a:t>8.1 cont’d</a:t>
            </a:r>
            <a:endParaRPr lang="en-US" dirty="0"/>
          </a:p>
        </p:txBody>
      </p:sp>
      <p:sp>
        <p:nvSpPr>
          <p:cNvPr id="3" name="Content Placeholder 2">
            <a:extLst>
              <a:ext uri="{FF2B5EF4-FFF2-40B4-BE49-F238E27FC236}">
                <a16:creationId xmlns:a16="http://schemas.microsoft.com/office/drawing/2014/main" id="{BBFEDD7F-5598-414E-B3AF-719ED141CA57}"/>
              </a:ext>
            </a:extLst>
          </p:cNvPr>
          <p:cNvSpPr>
            <a:spLocks noGrp="1"/>
          </p:cNvSpPr>
          <p:nvPr>
            <p:ph idx="1"/>
          </p:nvPr>
        </p:nvSpPr>
        <p:spPr>
          <a:xfrm>
            <a:off x="838200" y="2330897"/>
            <a:ext cx="10515600" cy="3846065"/>
          </a:xfrm>
        </p:spPr>
        <p:txBody>
          <a:bodyPr>
            <a:normAutofit fontScale="92500" lnSpcReduction="10000"/>
          </a:bodyPr>
          <a:lstStyle/>
          <a:p>
            <a:r>
              <a:rPr lang="en-US" dirty="0"/>
              <a:t>You must include your Key Student Completion Indicator as identified for SACSCOC</a:t>
            </a:r>
          </a:p>
          <a:p>
            <a:endParaRPr lang="en-US" dirty="0"/>
          </a:p>
          <a:p>
            <a:endParaRPr lang="en-US" dirty="0"/>
          </a:p>
          <a:p>
            <a:endParaRPr lang="en-US" dirty="0"/>
          </a:p>
          <a:p>
            <a:endParaRPr lang="en-US" dirty="0"/>
          </a:p>
          <a:p>
            <a:endParaRPr lang="en-US" dirty="0"/>
          </a:p>
          <a:p>
            <a:endParaRPr lang="en-US" dirty="0"/>
          </a:p>
          <a:p>
            <a:r>
              <a:rPr lang="en-US" dirty="0"/>
              <a:t>Also provide a pdf of your student achievement webpage</a:t>
            </a:r>
          </a:p>
        </p:txBody>
      </p:sp>
      <p:pic>
        <p:nvPicPr>
          <p:cNvPr id="5" name="Picture 4">
            <a:extLst>
              <a:ext uri="{FF2B5EF4-FFF2-40B4-BE49-F238E27FC236}">
                <a16:creationId xmlns:a16="http://schemas.microsoft.com/office/drawing/2014/main" id="{B11DAB46-836A-459D-B384-E54848D5B200}"/>
              </a:ext>
            </a:extLst>
          </p:cNvPr>
          <p:cNvPicPr>
            <a:picLocks noChangeAspect="1"/>
          </p:cNvPicPr>
          <p:nvPr/>
        </p:nvPicPr>
        <p:blipFill>
          <a:blip r:embed="rId3"/>
          <a:stretch>
            <a:fillRect/>
          </a:stretch>
        </p:blipFill>
        <p:spPr>
          <a:xfrm>
            <a:off x="619125" y="3760511"/>
            <a:ext cx="10953750" cy="1304925"/>
          </a:xfrm>
          <a:prstGeom prst="rect">
            <a:avLst/>
          </a:prstGeom>
        </p:spPr>
      </p:pic>
      <p:pic>
        <p:nvPicPr>
          <p:cNvPr id="7" name="Picture 6">
            <a:extLst>
              <a:ext uri="{FF2B5EF4-FFF2-40B4-BE49-F238E27FC236}">
                <a16:creationId xmlns:a16="http://schemas.microsoft.com/office/drawing/2014/main" id="{2672FD42-8B21-4734-A1DB-66EC69423FDD}"/>
              </a:ext>
            </a:extLst>
          </p:cNvPr>
          <p:cNvPicPr>
            <a:picLocks noChangeAspect="1"/>
          </p:cNvPicPr>
          <p:nvPr/>
        </p:nvPicPr>
        <p:blipFill>
          <a:blip r:embed="rId4"/>
          <a:stretch>
            <a:fillRect/>
          </a:stretch>
        </p:blipFill>
        <p:spPr>
          <a:xfrm>
            <a:off x="6096000" y="140148"/>
            <a:ext cx="4238625" cy="2190750"/>
          </a:xfrm>
          <a:prstGeom prst="rect">
            <a:avLst/>
          </a:prstGeom>
        </p:spPr>
      </p:pic>
    </p:spTree>
    <p:extLst>
      <p:ext uri="{BB962C8B-B14F-4D97-AF65-F5344CB8AC3E}">
        <p14:creationId xmlns:p14="http://schemas.microsoft.com/office/powerpoint/2010/main" val="1695112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756</Words>
  <Application>Microsoft Office PowerPoint</Application>
  <PresentationFormat>Widescreen</PresentationFormat>
  <Paragraphs>85</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Avoiding pitfalls with sections 6 (faculty) and 8 (student achievement)</vt:lpstr>
      <vt:lpstr>6.1 – Full-time Faculty</vt:lpstr>
      <vt:lpstr>6.2.a- Faculty Qualifications</vt:lpstr>
      <vt:lpstr>6.2.b – Faculty by Program</vt:lpstr>
      <vt:lpstr>6.2.b cont’d</vt:lpstr>
      <vt:lpstr>6.2.c – Program coordination</vt:lpstr>
      <vt:lpstr>6.3 – Faculty appointment and evaluation</vt:lpstr>
      <vt:lpstr>8.1 Student Achievement</vt:lpstr>
      <vt:lpstr>8.1 cont’d</vt:lpstr>
      <vt:lpstr>8.2.a-c: Outcomes and improvement</vt:lpstr>
      <vt:lpstr>8.2 cont’d</vt:lpstr>
      <vt:lpstr>8.2 cont’d</vt:lpstr>
      <vt:lpstr>8.2 cont’d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pitfalls with sections 6 (faculty) and 8 (student achievement)</dc:title>
  <dc:creator>Vogt, Elizabeth</dc:creator>
  <cp:lastModifiedBy>Vogt, Elizabeth</cp:lastModifiedBy>
  <cp:revision>4</cp:revision>
  <dcterms:created xsi:type="dcterms:W3CDTF">2022-11-08T20:00:39Z</dcterms:created>
  <dcterms:modified xsi:type="dcterms:W3CDTF">2022-11-14T16:05:23Z</dcterms:modified>
</cp:coreProperties>
</file>