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7" r:id="rId2"/>
    <p:sldId id="259" r:id="rId3"/>
    <p:sldId id="260" r:id="rId4"/>
    <p:sldId id="327" r:id="rId5"/>
    <p:sldId id="321" r:id="rId6"/>
    <p:sldId id="322" r:id="rId7"/>
    <p:sldId id="307" r:id="rId8"/>
    <p:sldId id="328" r:id="rId9"/>
    <p:sldId id="306" r:id="rId10"/>
    <p:sldId id="311" r:id="rId11"/>
    <p:sldId id="312" r:id="rId12"/>
    <p:sldId id="309" r:id="rId13"/>
    <p:sldId id="313" r:id="rId14"/>
    <p:sldId id="329" r:id="rId15"/>
    <p:sldId id="296" r:id="rId16"/>
    <p:sldId id="323" r:id="rId17"/>
    <p:sldId id="314" r:id="rId18"/>
    <p:sldId id="315" r:id="rId19"/>
    <p:sldId id="316" r:id="rId20"/>
    <p:sldId id="317" r:id="rId21"/>
    <p:sldId id="293" r:id="rId22"/>
    <p:sldId id="304" r:id="rId23"/>
    <p:sldId id="305" r:id="rId24"/>
  </p:sldIdLst>
  <p:sldSz cx="9144000" cy="6858000" type="screen4x3"/>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y Cheek" initials="MC" lastIdx="4" clrIdx="0">
    <p:extLst>
      <p:ext uri="{19B8F6BF-5375-455C-9EA6-DF929625EA0E}">
        <p15:presenceInfo xmlns:p15="http://schemas.microsoft.com/office/powerpoint/2012/main" userId="Mary Cheek" providerId="None"/>
      </p:ext>
    </p:extLst>
  </p:cmAuthor>
  <p:cmAuthor id="2" name="Tracy Stewart" initials="TS" lastIdx="1" clrIdx="1">
    <p:extLst>
      <p:ext uri="{19B8F6BF-5375-455C-9EA6-DF929625EA0E}">
        <p15:presenceInfo xmlns:p15="http://schemas.microsoft.com/office/powerpoint/2012/main" userId="S-1-5-21-949883107-26290229-625696398-616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E80"/>
    <a:srgbClr val="EEB2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72086" autoAdjust="0"/>
  </p:normalViewPr>
  <p:slideViewPr>
    <p:cSldViewPr>
      <p:cViewPr varScale="1">
        <p:scale>
          <a:sx n="46" d="100"/>
          <a:sy n="46" d="100"/>
        </p:scale>
        <p:origin x="1812" y="4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23170B-0B41-4182-B218-EB5F76FD37A5}" type="datetimeFigureOut">
              <a:rPr lang="en-US" smtClean="0"/>
              <a:t>11/15/2022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7C2DCED-AC49-4DDB-A724-9EB4D036994F}" type="slidenum">
              <a:rPr lang="en-US" smtClean="0"/>
              <a:t>‹#›</a:t>
            </a:fld>
            <a:endParaRPr lang="en-US"/>
          </a:p>
        </p:txBody>
      </p:sp>
    </p:spTree>
    <p:extLst>
      <p:ext uri="{BB962C8B-B14F-4D97-AF65-F5344CB8AC3E}">
        <p14:creationId xmlns:p14="http://schemas.microsoft.com/office/powerpoint/2010/main" val="1965758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5AED29-1C53-4F94-851F-BDB2209295B4}" type="datetimeFigureOut">
              <a:rPr lang="en-US" smtClean="0"/>
              <a:t>11/15/2022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594B69-468A-477A-AC48-03D19368ABBA}" type="slidenum">
              <a:rPr lang="en-US" smtClean="0"/>
              <a:t>‹#›</a:t>
            </a:fld>
            <a:endParaRPr lang="en-US"/>
          </a:p>
        </p:txBody>
      </p:sp>
    </p:spTree>
    <p:extLst>
      <p:ext uri="{BB962C8B-B14F-4D97-AF65-F5344CB8AC3E}">
        <p14:creationId xmlns:p14="http://schemas.microsoft.com/office/powerpoint/2010/main" val="644755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65401C-F4D0-4378-958B-97963AD0D2FF}"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346360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594B69-468A-477A-AC48-03D19368ABBA}" type="slidenum">
              <a:rPr lang="en-US" smtClean="0"/>
              <a:t>2</a:t>
            </a:fld>
            <a:endParaRPr lang="en-US"/>
          </a:p>
        </p:txBody>
      </p:sp>
    </p:spTree>
    <p:extLst>
      <p:ext uri="{BB962C8B-B14F-4D97-AF65-F5344CB8AC3E}">
        <p14:creationId xmlns:p14="http://schemas.microsoft.com/office/powerpoint/2010/main" val="4176108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Improvement: involves collecting information that can be used by the program to inform decision making related to the effectiveness of the program and how to improve teaching</a:t>
            </a:r>
            <a:r>
              <a:rPr lang="en-US" baseline="0" dirty="0" smtClean="0"/>
              <a:t> and learning</a:t>
            </a:r>
          </a:p>
          <a:p>
            <a:endParaRPr lang="en-US" dirty="0" smtClean="0"/>
          </a:p>
          <a:p>
            <a:r>
              <a:rPr lang="en-US" dirty="0" smtClean="0"/>
              <a:t>Accountability:</a:t>
            </a:r>
            <a:r>
              <a:rPr lang="en-US" baseline="0" dirty="0" smtClean="0"/>
              <a:t> </a:t>
            </a:r>
            <a:r>
              <a:rPr lang="en-US" sz="1200" b="0" i="0" kern="1200" dirty="0" smtClean="0">
                <a:solidFill>
                  <a:schemeClr val="tx1"/>
                </a:solidFill>
                <a:effectLst/>
                <a:latin typeface="+mn-lt"/>
                <a:ea typeface="+mn-ea"/>
                <a:cs typeface="+mn-cs"/>
              </a:rPr>
              <a:t>involves demonstrating the quality and effectiveness of the current curriculum, teaching, and learning to “concerned audiences” (p. 58). These can include external audiences, such as regional accrediting organizations and discipline-specific accrediting organizations (often for professionally-oriented programs such as business, social work, or nursing). Other external audiences can include legislatures, external funders, parents, prospective students, and the general public. Internal audiences include governing boards, assessment oversight committees, and various levels of leadership within the organization.</a:t>
            </a:r>
            <a:endParaRPr lang="en-US" dirty="0"/>
          </a:p>
        </p:txBody>
      </p:sp>
      <p:sp>
        <p:nvSpPr>
          <p:cNvPr id="4" name="Slide Number Placeholder 3"/>
          <p:cNvSpPr>
            <a:spLocks noGrp="1"/>
          </p:cNvSpPr>
          <p:nvPr>
            <p:ph type="sldNum" sz="quarter" idx="10"/>
          </p:nvPr>
        </p:nvSpPr>
        <p:spPr/>
        <p:txBody>
          <a:bodyPr/>
          <a:lstStyle/>
          <a:p>
            <a:fld id="{66594B69-468A-477A-AC48-03D19368ABBA}" type="slidenum">
              <a:rPr lang="en-US" smtClean="0"/>
              <a:t>3</a:t>
            </a:fld>
            <a:endParaRPr lang="en-US"/>
          </a:p>
        </p:txBody>
      </p:sp>
    </p:spTree>
    <p:extLst>
      <p:ext uri="{BB962C8B-B14F-4D97-AF65-F5344CB8AC3E}">
        <p14:creationId xmlns:p14="http://schemas.microsoft.com/office/powerpoint/2010/main" val="443041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Assessment is not the same as research, nor does it need to be. The same rules do not apply; however, it is important to select appropriate</a:t>
            </a:r>
            <a:r>
              <a:rPr lang="en-US" baseline="0" dirty="0" smtClean="0"/>
              <a:t> assessment methods that are aligned with what you are trying to measure in order to produce the most meaningful information that can be used for improvement purposes.</a:t>
            </a:r>
            <a:endParaRPr lang="en-US" dirty="0"/>
          </a:p>
        </p:txBody>
      </p:sp>
      <p:sp>
        <p:nvSpPr>
          <p:cNvPr id="4" name="Slide Number Placeholder 3"/>
          <p:cNvSpPr>
            <a:spLocks noGrp="1"/>
          </p:cNvSpPr>
          <p:nvPr>
            <p:ph type="sldNum" sz="quarter" idx="10"/>
          </p:nvPr>
        </p:nvSpPr>
        <p:spPr/>
        <p:txBody>
          <a:bodyPr/>
          <a:lstStyle/>
          <a:p>
            <a:fld id="{66594B69-468A-477A-AC48-03D19368ABBA}" type="slidenum">
              <a:rPr lang="en-US" smtClean="0"/>
              <a:t>4</a:t>
            </a:fld>
            <a:endParaRPr lang="en-US"/>
          </a:p>
        </p:txBody>
      </p:sp>
    </p:spTree>
    <p:extLst>
      <p:ext uri="{BB962C8B-B14F-4D97-AF65-F5344CB8AC3E}">
        <p14:creationId xmlns:p14="http://schemas.microsoft.com/office/powerpoint/2010/main" val="2185453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594B69-468A-477A-AC48-03D19368ABBA}" type="slidenum">
              <a:rPr lang="en-US" smtClean="0"/>
              <a:t>23</a:t>
            </a:fld>
            <a:endParaRPr lang="en-US"/>
          </a:p>
        </p:txBody>
      </p:sp>
    </p:spTree>
    <p:extLst>
      <p:ext uri="{BB962C8B-B14F-4D97-AF65-F5344CB8AC3E}">
        <p14:creationId xmlns:p14="http://schemas.microsoft.com/office/powerpoint/2010/main" val="1900281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2"/>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B54D8AD-6C09-4E97-84DF-D66B872B8554}" type="datetimeFigureOut">
              <a:rPr lang="en-US" smtClean="0">
                <a:solidFill>
                  <a:srgbClr val="DFDCB7"/>
                </a:solidFill>
              </a:rPr>
              <a:pPr/>
              <a:t>11/15/2022</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1A250930-CB8F-4E4C-A04F-217A38FDEE67}" type="slidenum">
              <a:rPr lang="en-US" smtClean="0"/>
              <a:pPr/>
              <a:t>‹#›</a:t>
            </a:fld>
            <a:endParaRPr lang="en-US"/>
          </a:p>
        </p:txBody>
      </p:sp>
    </p:spTree>
    <p:extLst>
      <p:ext uri="{BB962C8B-B14F-4D97-AF65-F5344CB8AC3E}">
        <p14:creationId xmlns:p14="http://schemas.microsoft.com/office/powerpoint/2010/main" val="3565726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54D8AD-6C09-4E97-84DF-D66B872B8554}" type="datetimeFigureOut">
              <a:rPr lang="en-US" smtClean="0">
                <a:solidFill>
                  <a:srgbClr val="DFDCB7"/>
                </a:solidFill>
              </a:rPr>
              <a:pPr/>
              <a:t>11/15/2022</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1A250930-CB8F-4E4C-A04F-217A38FDEE67}" type="slidenum">
              <a:rPr lang="en-US" smtClean="0"/>
              <a:pPr/>
              <a:t>‹#›</a:t>
            </a:fld>
            <a:endParaRPr lang="en-US"/>
          </a:p>
        </p:txBody>
      </p:sp>
    </p:spTree>
    <p:extLst>
      <p:ext uri="{BB962C8B-B14F-4D97-AF65-F5344CB8AC3E}">
        <p14:creationId xmlns:p14="http://schemas.microsoft.com/office/powerpoint/2010/main" val="1176838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54D8AD-6C09-4E97-84DF-D66B872B8554}" type="datetimeFigureOut">
              <a:rPr lang="en-US" smtClean="0">
                <a:solidFill>
                  <a:srgbClr val="DFDCB7"/>
                </a:solidFill>
              </a:rPr>
              <a:pPr/>
              <a:t>11/15/2022</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1A250930-CB8F-4E4C-A04F-217A38FDEE67}" type="slidenum">
              <a:rPr lang="en-US" smtClean="0"/>
              <a:pPr/>
              <a:t>‹#›</a:t>
            </a:fld>
            <a:endParaRPr lang="en-US"/>
          </a:p>
        </p:txBody>
      </p:sp>
    </p:spTree>
    <p:extLst>
      <p:ext uri="{BB962C8B-B14F-4D97-AF65-F5344CB8AC3E}">
        <p14:creationId xmlns:p14="http://schemas.microsoft.com/office/powerpoint/2010/main" val="108548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54D8AD-6C09-4E97-84DF-D66B872B8554}" type="datetimeFigureOut">
              <a:rPr lang="en-US" smtClean="0">
                <a:solidFill>
                  <a:srgbClr val="DFDCB7"/>
                </a:solidFill>
              </a:rPr>
              <a:pPr/>
              <a:t>11/15/2022</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1A250930-CB8F-4E4C-A04F-217A38FDEE67}" type="slidenum">
              <a:rPr lang="en-US" smtClean="0"/>
              <a:pPr/>
              <a:t>‹#›</a:t>
            </a:fld>
            <a:endParaRPr lang="en-US"/>
          </a:p>
        </p:txBody>
      </p:sp>
    </p:spTree>
    <p:extLst>
      <p:ext uri="{BB962C8B-B14F-4D97-AF65-F5344CB8AC3E}">
        <p14:creationId xmlns:p14="http://schemas.microsoft.com/office/powerpoint/2010/main" val="2926931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1"/>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5" y="3852865"/>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54D8AD-6C09-4E97-84DF-D66B872B8554}" type="datetimeFigureOut">
              <a:rPr lang="en-US" smtClean="0">
                <a:solidFill>
                  <a:srgbClr val="DFDCB7"/>
                </a:solidFill>
              </a:rPr>
              <a:pPr/>
              <a:t>11/15/2022</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1A250930-CB8F-4E4C-A04F-217A38FDEE67}" type="slidenum">
              <a:rPr lang="en-US" smtClean="0"/>
              <a:pPr/>
              <a:t>‹#›</a:t>
            </a:fld>
            <a:endParaRPr lang="en-US"/>
          </a:p>
        </p:txBody>
      </p:sp>
    </p:spTree>
    <p:extLst>
      <p:ext uri="{BB962C8B-B14F-4D97-AF65-F5344CB8AC3E}">
        <p14:creationId xmlns:p14="http://schemas.microsoft.com/office/powerpoint/2010/main" val="2036507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54D8AD-6C09-4E97-84DF-D66B872B8554}" type="datetimeFigureOut">
              <a:rPr lang="en-US" smtClean="0">
                <a:solidFill>
                  <a:srgbClr val="DFDCB7"/>
                </a:solidFill>
              </a:rPr>
              <a:pPr/>
              <a:t>11/15/2022</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1A250930-CB8F-4E4C-A04F-217A38FDEE67}" type="slidenum">
              <a:rPr lang="en-US" smtClean="0"/>
              <a:pPr/>
              <a:t>‹#›</a:t>
            </a:fld>
            <a:endParaRPr lang="en-US"/>
          </a:p>
        </p:txBody>
      </p:sp>
    </p:spTree>
    <p:extLst>
      <p:ext uri="{BB962C8B-B14F-4D97-AF65-F5344CB8AC3E}">
        <p14:creationId xmlns:p14="http://schemas.microsoft.com/office/powerpoint/2010/main" val="3959944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54D8AD-6C09-4E97-84DF-D66B872B8554}" type="datetimeFigureOut">
              <a:rPr lang="en-US" smtClean="0">
                <a:solidFill>
                  <a:srgbClr val="DFDCB7"/>
                </a:solidFill>
              </a:rPr>
              <a:pPr/>
              <a:t>11/15/2022</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1A250930-CB8F-4E4C-A04F-217A38FDEE67}" type="slidenum">
              <a:rPr lang="en-US" smtClean="0"/>
              <a:pPr/>
              <a:t>‹#›</a:t>
            </a:fld>
            <a:endParaRPr lang="en-US"/>
          </a:p>
        </p:txBody>
      </p:sp>
    </p:spTree>
    <p:extLst>
      <p:ext uri="{BB962C8B-B14F-4D97-AF65-F5344CB8AC3E}">
        <p14:creationId xmlns:p14="http://schemas.microsoft.com/office/powerpoint/2010/main" val="1730811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54D8AD-6C09-4E97-84DF-D66B872B8554}" type="datetimeFigureOut">
              <a:rPr lang="en-US" smtClean="0">
                <a:solidFill>
                  <a:srgbClr val="DFDCB7"/>
                </a:solidFill>
              </a:rPr>
              <a:pPr/>
              <a:t>11/15/2022</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1A250930-CB8F-4E4C-A04F-217A38FDEE67}" type="slidenum">
              <a:rPr lang="en-US" smtClean="0"/>
              <a:pPr/>
              <a:t>‹#›</a:t>
            </a:fld>
            <a:endParaRPr lang="en-US"/>
          </a:p>
        </p:txBody>
      </p:sp>
    </p:spTree>
    <p:extLst>
      <p:ext uri="{BB962C8B-B14F-4D97-AF65-F5344CB8AC3E}">
        <p14:creationId xmlns:p14="http://schemas.microsoft.com/office/powerpoint/2010/main" val="1989208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54D8AD-6C09-4E97-84DF-D66B872B8554}" type="datetimeFigureOut">
              <a:rPr lang="en-US" smtClean="0">
                <a:solidFill>
                  <a:srgbClr val="DFDCB7"/>
                </a:solidFill>
              </a:rPr>
              <a:pPr/>
              <a:t>11/15/2022</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1A250930-CB8F-4E4C-A04F-217A38FDEE67}" type="slidenum">
              <a:rPr lang="en-US" smtClean="0"/>
              <a:pPr/>
              <a:t>‹#›</a:t>
            </a:fld>
            <a:endParaRPr lang="en-US"/>
          </a:p>
        </p:txBody>
      </p:sp>
    </p:spTree>
    <p:extLst>
      <p:ext uri="{BB962C8B-B14F-4D97-AF65-F5344CB8AC3E}">
        <p14:creationId xmlns:p14="http://schemas.microsoft.com/office/powerpoint/2010/main" val="3303317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2"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54D8AD-6C09-4E97-84DF-D66B872B8554}" type="datetimeFigureOut">
              <a:rPr lang="en-US" smtClean="0">
                <a:solidFill>
                  <a:srgbClr val="DFDCB7"/>
                </a:solidFill>
              </a:rPr>
              <a:pPr/>
              <a:t>11/15/2022</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1A250930-CB8F-4E4C-A04F-217A38FDEE67}"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5854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B54D8AD-6C09-4E97-84DF-D66B872B8554}" type="datetimeFigureOut">
              <a:rPr lang="en-US" smtClean="0">
                <a:solidFill>
                  <a:srgbClr val="DFDCB7"/>
                </a:solidFill>
              </a:rPr>
              <a:pPr/>
              <a:t>11/15/2022</a:t>
            </a:fld>
            <a:endParaRPr lang="en-US">
              <a:solidFill>
                <a:srgbClr val="DFDCB7"/>
              </a:solidFill>
            </a:endParaRPr>
          </a:p>
        </p:txBody>
      </p:sp>
      <p:sp>
        <p:nvSpPr>
          <p:cNvPr id="9" name="Slide Number Placeholder 8"/>
          <p:cNvSpPr>
            <a:spLocks noGrp="1"/>
          </p:cNvSpPr>
          <p:nvPr>
            <p:ph type="sldNum" sz="quarter" idx="11"/>
          </p:nvPr>
        </p:nvSpPr>
        <p:spPr/>
        <p:txBody>
          <a:bodyPr/>
          <a:lstStyle/>
          <a:p>
            <a:fld id="{1A250930-CB8F-4E4C-A04F-217A38FDEE67}"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399760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A250930-CB8F-4E4C-A04F-217A38FDEE67}" type="slidenum">
              <a:rPr lang="en-US" smtClean="0"/>
              <a:pPr/>
              <a:t>‹#›</a:t>
            </a:fld>
            <a:endParaRPr lang="en-US"/>
          </a:p>
        </p:txBody>
      </p:sp>
      <p:sp>
        <p:nvSpPr>
          <p:cNvPr id="5" name="Footer Placeholder 4"/>
          <p:cNvSpPr>
            <a:spLocks noGrp="1"/>
          </p:cNvSpPr>
          <p:nvPr>
            <p:ph type="ftr" sz="quarter" idx="3"/>
          </p:nvPr>
        </p:nvSpPr>
        <p:spPr>
          <a:xfrm rot="16200000">
            <a:off x="7586913"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4"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B54D8AD-6C09-4E97-84DF-D66B872B8554}" type="datetimeFigureOut">
              <a:rPr lang="en-US" smtClean="0">
                <a:solidFill>
                  <a:srgbClr val="DFDCB7"/>
                </a:solidFill>
              </a:rPr>
              <a:pPr/>
              <a:t>11/15/2022</a:t>
            </a:fld>
            <a:endParaRPr lang="en-US">
              <a:solidFill>
                <a:srgbClr val="DFDCB7"/>
              </a:solidFill>
            </a:endParaRPr>
          </a:p>
        </p:txBody>
      </p:sp>
    </p:spTree>
    <p:extLst>
      <p:ext uri="{BB962C8B-B14F-4D97-AF65-F5344CB8AC3E}">
        <p14:creationId xmlns:p14="http://schemas.microsoft.com/office/powerpoint/2010/main" val="29230832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tamuc.edu/aboutUs/ie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4456113"/>
            <a:ext cx="7543800" cy="649287"/>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pPr algn="ctr"/>
            <a:r>
              <a:rPr lang="en-US" sz="2400" dirty="0" smtClean="0">
                <a:solidFill>
                  <a:srgbClr val="003E80"/>
                </a:solidFill>
              </a:rPr>
              <a:t>Quality Day 2022 – Achieving with Pride!</a:t>
            </a:r>
            <a:endParaRPr lang="en-US" sz="2400" dirty="0">
              <a:solidFill>
                <a:srgbClr val="003E8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6624" y="1066800"/>
            <a:ext cx="4657353" cy="969266"/>
          </a:xfrm>
          <a:prstGeom prst="rect">
            <a:avLst/>
          </a:prstGeom>
        </p:spPr>
      </p:pic>
      <p:sp>
        <p:nvSpPr>
          <p:cNvPr id="3" name="Title 2"/>
          <p:cNvSpPr>
            <a:spLocks noGrp="1"/>
          </p:cNvSpPr>
          <p:nvPr>
            <p:ph type="ctrTitle"/>
          </p:nvPr>
        </p:nvSpPr>
        <p:spPr/>
        <p:txBody>
          <a:bodyPr/>
          <a:lstStyle/>
          <a:p>
            <a:pPr algn="ctr"/>
            <a:r>
              <a:rPr lang="en-US" sz="4000" dirty="0" smtClean="0">
                <a:solidFill>
                  <a:schemeClr val="tx1"/>
                </a:solidFill>
              </a:rPr>
              <a:t>Using Results for Improvement: Academic Programs and Support Units</a:t>
            </a:r>
            <a:endParaRPr lang="en-US" sz="4000" dirty="0">
              <a:solidFill>
                <a:schemeClr val="tx1"/>
              </a:solidFill>
            </a:endParaRPr>
          </a:p>
        </p:txBody>
      </p:sp>
    </p:spTree>
    <p:extLst>
      <p:ext uri="{BB962C8B-B14F-4D97-AF65-F5344CB8AC3E}">
        <p14:creationId xmlns:p14="http://schemas.microsoft.com/office/powerpoint/2010/main" val="11151816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Results</a:t>
            </a:r>
            <a:endParaRPr lang="en-US" dirty="0"/>
          </a:p>
        </p:txBody>
      </p:sp>
      <p:pic>
        <p:nvPicPr>
          <p:cNvPr id="4" name="Content Placeholder 3"/>
          <p:cNvPicPr>
            <a:picLocks noGrp="1" noChangeAspect="1"/>
          </p:cNvPicPr>
          <p:nvPr>
            <p:ph idx="1"/>
          </p:nvPr>
        </p:nvPicPr>
        <p:blipFill>
          <a:blip r:embed="rId2"/>
          <a:stretch>
            <a:fillRect/>
          </a:stretch>
        </p:blipFill>
        <p:spPr>
          <a:xfrm>
            <a:off x="206517" y="1981200"/>
            <a:ext cx="8121366" cy="3886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Down Arrow 4"/>
          <p:cNvSpPr/>
          <p:nvPr/>
        </p:nvSpPr>
        <p:spPr>
          <a:xfrm>
            <a:off x="1219199" y="1600200"/>
            <a:ext cx="293759" cy="259080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697956" y="4114800"/>
            <a:ext cx="5410200" cy="3810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7911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Representation of Data</a:t>
            </a:r>
            <a:endParaRPr lang="en-US" dirty="0"/>
          </a:p>
        </p:txBody>
      </p:sp>
      <p:sp>
        <p:nvSpPr>
          <p:cNvPr id="4" name="Text Placeholder 3"/>
          <p:cNvSpPr>
            <a:spLocks noGrp="1"/>
          </p:cNvSpPr>
          <p:nvPr>
            <p:ph type="body" idx="1"/>
          </p:nvPr>
        </p:nvSpPr>
        <p:spPr/>
        <p:txBody>
          <a:bodyPr/>
          <a:lstStyle/>
          <a:p>
            <a:r>
              <a:rPr lang="en-US" dirty="0" smtClean="0"/>
              <a:t>Types of Data</a:t>
            </a:r>
            <a:endParaRPr lang="en-US" dirty="0"/>
          </a:p>
        </p:txBody>
      </p:sp>
      <p:sp>
        <p:nvSpPr>
          <p:cNvPr id="5" name="Content Placeholder 4"/>
          <p:cNvSpPr>
            <a:spLocks noGrp="1"/>
          </p:cNvSpPr>
          <p:nvPr>
            <p:ph sz="half" idx="2"/>
          </p:nvPr>
        </p:nvSpPr>
        <p:spPr>
          <a:xfrm>
            <a:off x="457200" y="2174875"/>
            <a:ext cx="4038600" cy="4591050"/>
          </a:xfrm>
        </p:spPr>
        <p:txBody>
          <a:bodyPr>
            <a:normAutofit fontScale="92500" lnSpcReduction="20000"/>
          </a:bodyPr>
          <a:lstStyle/>
          <a:p>
            <a:r>
              <a:rPr lang="en-US" dirty="0" smtClean="0"/>
              <a:t>Number assessed/sample or population size</a:t>
            </a:r>
          </a:p>
          <a:p>
            <a:r>
              <a:rPr lang="en-US" dirty="0" smtClean="0"/>
              <a:t>Local Methods</a:t>
            </a:r>
          </a:p>
          <a:p>
            <a:pPr lvl="1"/>
            <a:r>
              <a:rPr lang="en-US" dirty="0" smtClean="0"/>
              <a:t>Headcount</a:t>
            </a:r>
          </a:p>
          <a:p>
            <a:pPr lvl="1"/>
            <a:r>
              <a:rPr lang="en-US" dirty="0" smtClean="0"/>
              <a:t>Percentage</a:t>
            </a:r>
          </a:p>
          <a:p>
            <a:pPr lvl="1"/>
            <a:r>
              <a:rPr lang="en-US" dirty="0" smtClean="0"/>
              <a:t>Mean/Average</a:t>
            </a:r>
          </a:p>
          <a:p>
            <a:pPr lvl="1"/>
            <a:r>
              <a:rPr lang="en-US" dirty="0" smtClean="0"/>
              <a:t>Dollar amounts</a:t>
            </a:r>
          </a:p>
          <a:p>
            <a:pPr lvl="1"/>
            <a:r>
              <a:rPr lang="en-US" dirty="0" smtClean="0"/>
              <a:t>Response times</a:t>
            </a:r>
          </a:p>
          <a:p>
            <a:r>
              <a:rPr lang="en-US" dirty="0" smtClean="0"/>
              <a:t>External or Standardized Methods</a:t>
            </a:r>
          </a:p>
          <a:p>
            <a:pPr lvl="1"/>
            <a:r>
              <a:rPr lang="en-US" dirty="0" smtClean="0"/>
              <a:t>Median</a:t>
            </a:r>
          </a:p>
          <a:p>
            <a:pPr lvl="1"/>
            <a:r>
              <a:rPr lang="en-US" dirty="0" smtClean="0"/>
              <a:t>Range</a:t>
            </a:r>
          </a:p>
          <a:p>
            <a:pPr lvl="1"/>
            <a:r>
              <a:rPr lang="en-US" dirty="0" smtClean="0"/>
              <a:t>Percentile</a:t>
            </a:r>
          </a:p>
          <a:p>
            <a:pPr lvl="1"/>
            <a:r>
              <a:rPr lang="en-US" dirty="0" smtClean="0"/>
              <a:t>Statistical analysis</a:t>
            </a:r>
          </a:p>
          <a:p>
            <a:pPr lvl="1"/>
            <a:r>
              <a:rPr lang="en-US" dirty="0" smtClean="0"/>
              <a:t>Comparison to benchmarks</a:t>
            </a:r>
            <a:endParaRPr lang="en-US" dirty="0"/>
          </a:p>
        </p:txBody>
      </p:sp>
      <p:sp>
        <p:nvSpPr>
          <p:cNvPr id="6" name="Text Placeholder 5"/>
          <p:cNvSpPr>
            <a:spLocks noGrp="1"/>
          </p:cNvSpPr>
          <p:nvPr>
            <p:ph type="body" sz="quarter" idx="3"/>
          </p:nvPr>
        </p:nvSpPr>
        <p:spPr/>
        <p:txBody>
          <a:bodyPr/>
          <a:lstStyle/>
          <a:p>
            <a:r>
              <a:rPr lang="en-US" dirty="0" smtClean="0"/>
              <a:t>Presentations of Data</a:t>
            </a:r>
            <a:endParaRPr lang="en-US" dirty="0"/>
          </a:p>
        </p:txBody>
      </p:sp>
      <p:sp>
        <p:nvSpPr>
          <p:cNvPr id="7" name="Content Placeholder 6"/>
          <p:cNvSpPr>
            <a:spLocks noGrp="1"/>
          </p:cNvSpPr>
          <p:nvPr>
            <p:ph sz="quarter" idx="4"/>
          </p:nvPr>
        </p:nvSpPr>
        <p:spPr/>
        <p:txBody>
          <a:bodyPr/>
          <a:lstStyle/>
          <a:p>
            <a:r>
              <a:rPr lang="en-US" dirty="0" smtClean="0"/>
              <a:t>Narrative description</a:t>
            </a:r>
          </a:p>
          <a:p>
            <a:r>
              <a:rPr lang="en-US" dirty="0" smtClean="0"/>
              <a:t>Charts and Graphs</a:t>
            </a:r>
          </a:p>
          <a:p>
            <a:r>
              <a:rPr lang="en-US" dirty="0" smtClean="0"/>
              <a:t>Tables</a:t>
            </a:r>
          </a:p>
          <a:p>
            <a:r>
              <a:rPr lang="en-US" dirty="0" smtClean="0"/>
              <a:t>Displaying</a:t>
            </a:r>
          </a:p>
          <a:p>
            <a:pPr lvl="1"/>
            <a:r>
              <a:rPr lang="en-US" dirty="0" smtClean="0"/>
              <a:t>Current results</a:t>
            </a:r>
          </a:p>
          <a:p>
            <a:pPr lvl="1"/>
            <a:r>
              <a:rPr lang="en-US" dirty="0" smtClean="0"/>
              <a:t>Breakdown of performance levels</a:t>
            </a:r>
          </a:p>
          <a:p>
            <a:pPr lvl="1"/>
            <a:r>
              <a:rPr lang="en-US" dirty="0" smtClean="0"/>
              <a:t>Historical comparison</a:t>
            </a:r>
            <a:endParaRPr lang="en-US" dirty="0"/>
          </a:p>
        </p:txBody>
      </p:sp>
    </p:spTree>
    <p:extLst>
      <p:ext uri="{BB962C8B-B14F-4D97-AF65-F5344CB8AC3E}">
        <p14:creationId xmlns:p14="http://schemas.microsoft.com/office/powerpoint/2010/main" val="38480835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Results</a:t>
            </a:r>
            <a:endParaRPr lang="en-US" dirty="0"/>
          </a:p>
        </p:txBody>
      </p:sp>
      <p:sp>
        <p:nvSpPr>
          <p:cNvPr id="13" name="Content Placeholder 12"/>
          <p:cNvSpPr>
            <a:spLocks noGrp="1"/>
          </p:cNvSpPr>
          <p:nvPr>
            <p:ph sz="half" idx="2"/>
          </p:nvPr>
        </p:nvSpPr>
        <p:spPr>
          <a:xfrm>
            <a:off x="3810000" y="1371600"/>
            <a:ext cx="4572000" cy="5334000"/>
          </a:xfrm>
        </p:spPr>
        <p:txBody>
          <a:bodyPr>
            <a:normAutofit fontScale="40000" lnSpcReduction="20000"/>
          </a:bodyPr>
          <a:lstStyle/>
          <a:p>
            <a:pPr marL="114300" indent="0">
              <a:buNone/>
            </a:pPr>
            <a:r>
              <a:rPr lang="en-US" sz="4300" u="sng" dirty="0" smtClean="0">
                <a:solidFill>
                  <a:srgbClr val="003E80"/>
                </a:solidFill>
              </a:rPr>
              <a:t>Results</a:t>
            </a:r>
            <a:r>
              <a:rPr lang="en-US" sz="4300" dirty="0">
                <a:solidFill>
                  <a:srgbClr val="003E80"/>
                </a:solidFill>
              </a:rPr>
              <a:t>:</a:t>
            </a:r>
          </a:p>
          <a:p>
            <a:pPr marL="114300" indent="0">
              <a:buNone/>
            </a:pPr>
            <a:r>
              <a:rPr lang="en-US" sz="4300" dirty="0">
                <a:solidFill>
                  <a:srgbClr val="003E80"/>
                </a:solidFill>
              </a:rPr>
              <a:t>26 students in internships were evaluated by their internship supervisors. 50% of student interns were rated a 3 or higher on ability to formulate a plan. A breakdown of results by performance level appears in the attached table</a:t>
            </a:r>
            <a:r>
              <a:rPr lang="en-US" sz="4300" dirty="0" smtClean="0">
                <a:solidFill>
                  <a:srgbClr val="003E80"/>
                </a:solidFill>
              </a:rPr>
              <a:t>. </a:t>
            </a:r>
            <a:r>
              <a:rPr lang="en-US" sz="4300" b="1" dirty="0" smtClean="0">
                <a:solidFill>
                  <a:srgbClr val="003E80"/>
                </a:solidFill>
              </a:rPr>
              <a:t>Our students have performed below the standard of success on this learning outcome since the beginning of this assessment in 2016-17. Historical comparison appears in the attached chart. Modifications to curriculum and pedagogy have not been successful in better preparing students to formulate a plan in an applied setting. Discussions with internship supervisors indicate that students struggle to produce a clear plan unless given specific instructions. </a:t>
            </a:r>
          </a:p>
          <a:p>
            <a:pPr marL="114300" indent="0">
              <a:buNone/>
            </a:pPr>
            <a:r>
              <a:rPr lang="en-US" sz="4300" u="sng" dirty="0" smtClean="0">
                <a:solidFill>
                  <a:srgbClr val="003E80"/>
                </a:solidFill>
              </a:rPr>
              <a:t>Follow Up on Previous Year Action Plan</a:t>
            </a:r>
            <a:r>
              <a:rPr lang="en-US" sz="4300" dirty="0" smtClean="0">
                <a:solidFill>
                  <a:srgbClr val="003E80"/>
                </a:solidFill>
              </a:rPr>
              <a:t>:</a:t>
            </a:r>
          </a:p>
          <a:p>
            <a:pPr marL="114300" indent="0">
              <a:buNone/>
            </a:pPr>
            <a:r>
              <a:rPr lang="en-US" sz="4300" b="1" dirty="0" smtClean="0">
                <a:solidFill>
                  <a:srgbClr val="003E80"/>
                </a:solidFill>
              </a:rPr>
              <a:t>Program faculty have added courses assignments and additional lecture time dedicated to how to create and document resource plans in NRMT 548. However, the results do not suggest these have significantly impacted performance. </a:t>
            </a:r>
            <a:endParaRPr lang="en-US" sz="4300" b="1" dirty="0">
              <a:solidFill>
                <a:srgbClr val="003E80"/>
              </a:solidFill>
            </a:endParaRPr>
          </a:p>
          <a:p>
            <a:pPr marL="114300" indent="0">
              <a:buNone/>
            </a:pPr>
            <a:endParaRPr lang="en-US" dirty="0"/>
          </a:p>
        </p:txBody>
      </p:sp>
      <p:sp>
        <p:nvSpPr>
          <p:cNvPr id="10" name="Rectangle 9"/>
          <p:cNvSpPr/>
          <p:nvPr/>
        </p:nvSpPr>
        <p:spPr>
          <a:xfrm>
            <a:off x="381000" y="1676400"/>
            <a:ext cx="3276600" cy="2133600"/>
          </a:xfrm>
          <a:prstGeom prst="rect">
            <a:avLst/>
          </a:prstGeom>
          <a:noFill/>
          <a:ln w="57150">
            <a:solidFill>
              <a:srgbClr val="003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33400" y="1773704"/>
            <a:ext cx="2971800" cy="1569660"/>
          </a:xfrm>
          <a:prstGeom prst="rect">
            <a:avLst/>
          </a:prstGeom>
          <a:noFill/>
        </p:spPr>
        <p:txBody>
          <a:bodyPr wrap="square" rtlCol="0">
            <a:spAutoFit/>
          </a:bodyPr>
          <a:lstStyle/>
          <a:p>
            <a:r>
              <a:rPr lang="en-US" sz="2400" b="1" dirty="0" smtClean="0"/>
              <a:t>Discussion of results are clear, concise, objective, and substantive.</a:t>
            </a:r>
            <a:endParaRPr lang="en-US" sz="2400" b="1" dirty="0"/>
          </a:p>
        </p:txBody>
      </p:sp>
    </p:spTree>
    <p:extLst>
      <p:ext uri="{BB962C8B-B14F-4D97-AF65-F5344CB8AC3E}">
        <p14:creationId xmlns:p14="http://schemas.microsoft.com/office/powerpoint/2010/main" val="1426965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Results</a:t>
            </a:r>
            <a:endParaRPr lang="en-US" dirty="0"/>
          </a:p>
        </p:txBody>
      </p:sp>
      <p:pic>
        <p:nvPicPr>
          <p:cNvPr id="4" name="Picture 3"/>
          <p:cNvPicPr>
            <a:picLocks noChangeAspect="1"/>
          </p:cNvPicPr>
          <p:nvPr/>
        </p:nvPicPr>
        <p:blipFill>
          <a:blip r:embed="rId2"/>
          <a:stretch>
            <a:fillRect/>
          </a:stretch>
        </p:blipFill>
        <p:spPr>
          <a:xfrm>
            <a:off x="619102" y="1752600"/>
            <a:ext cx="7446192" cy="461831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ounded Rectangle 4"/>
          <p:cNvSpPr/>
          <p:nvPr/>
        </p:nvSpPr>
        <p:spPr>
          <a:xfrm>
            <a:off x="2209800" y="3733800"/>
            <a:ext cx="5410200" cy="10668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flipV="1">
            <a:off x="4876800" y="6104213"/>
            <a:ext cx="152400" cy="53340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5808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Results</a:t>
            </a:r>
            <a:endParaRPr lang="en-US" dirty="0"/>
          </a:p>
        </p:txBody>
      </p:sp>
      <p:sp>
        <p:nvSpPr>
          <p:cNvPr id="13" name="Content Placeholder 12"/>
          <p:cNvSpPr>
            <a:spLocks noGrp="1"/>
          </p:cNvSpPr>
          <p:nvPr>
            <p:ph sz="half" idx="2"/>
          </p:nvPr>
        </p:nvSpPr>
        <p:spPr>
          <a:xfrm>
            <a:off x="3581400" y="1219200"/>
            <a:ext cx="4648200" cy="5093208"/>
          </a:xfrm>
        </p:spPr>
        <p:txBody>
          <a:bodyPr>
            <a:noAutofit/>
          </a:bodyPr>
          <a:lstStyle/>
          <a:p>
            <a:pPr marL="114300" indent="0">
              <a:buNone/>
            </a:pPr>
            <a:r>
              <a:rPr lang="en-US" sz="1600" u="sng" dirty="0"/>
              <a:t>Standard of Success</a:t>
            </a:r>
            <a:r>
              <a:rPr lang="en-US" sz="1600" dirty="0"/>
              <a:t>: 80% of respondents will Agree or Strongly Agree that they are able to access food at on-campus dining locations which meets their dietary needs. </a:t>
            </a:r>
            <a:r>
              <a:rPr lang="en-US" sz="1600" dirty="0" smtClean="0"/>
              <a:t> </a:t>
            </a:r>
          </a:p>
          <a:p>
            <a:pPr marL="114300" indent="0">
              <a:buNone/>
            </a:pPr>
            <a:r>
              <a:rPr lang="en-US" sz="1600" u="sng" dirty="0" smtClean="0">
                <a:solidFill>
                  <a:srgbClr val="003E80"/>
                </a:solidFill>
              </a:rPr>
              <a:t>Conclusion</a:t>
            </a:r>
            <a:r>
              <a:rPr lang="en-US" sz="1600" dirty="0" smtClean="0">
                <a:solidFill>
                  <a:srgbClr val="003E80"/>
                </a:solidFill>
              </a:rPr>
              <a:t>: </a:t>
            </a:r>
            <a:r>
              <a:rPr lang="en-US" sz="1600" b="1" dirty="0" smtClean="0">
                <a:solidFill>
                  <a:srgbClr val="003E80"/>
                </a:solidFill>
              </a:rPr>
              <a:t>Standard of Success Not Met</a:t>
            </a:r>
            <a:endParaRPr lang="en-US" sz="1600" b="1" u="sng" dirty="0" smtClean="0">
              <a:solidFill>
                <a:srgbClr val="003E80"/>
              </a:solidFill>
            </a:endParaRPr>
          </a:p>
          <a:p>
            <a:pPr marL="114300" indent="0">
              <a:buNone/>
            </a:pPr>
            <a:r>
              <a:rPr lang="en-US" sz="1600" u="sng" dirty="0" smtClean="0"/>
              <a:t>Results</a:t>
            </a:r>
            <a:r>
              <a:rPr lang="en-US" sz="1600" dirty="0"/>
              <a:t>:</a:t>
            </a:r>
          </a:p>
          <a:p>
            <a:pPr marL="114300" indent="0">
              <a:buNone/>
            </a:pPr>
            <a:r>
              <a:rPr lang="en-US" sz="1600" dirty="0">
                <a:solidFill>
                  <a:srgbClr val="003E80"/>
                </a:solidFill>
              </a:rPr>
              <a:t>64.55% of respondents indicated that they Agreed or Strongly Agreed that they are able to access food which meets their dietary needs. </a:t>
            </a:r>
            <a:r>
              <a:rPr lang="en-US" sz="1600" dirty="0"/>
              <a:t>584 surveys were completed. See the attached documentation for a breakdown of results. This result falls below the standard of success and is similar to results from prior years (2018 results showed a 61% agreement level). There is still a challenge in both offering foods which align with specific dietary restrictions (vegetarian, vegan, gluten-free, etc.) as well as in helping visitors locate these foods when served. </a:t>
            </a:r>
          </a:p>
        </p:txBody>
      </p:sp>
      <p:sp>
        <p:nvSpPr>
          <p:cNvPr id="10" name="Rectangle 9"/>
          <p:cNvSpPr/>
          <p:nvPr/>
        </p:nvSpPr>
        <p:spPr>
          <a:xfrm>
            <a:off x="228600" y="1676400"/>
            <a:ext cx="3276600" cy="3221504"/>
          </a:xfrm>
          <a:prstGeom prst="rect">
            <a:avLst/>
          </a:prstGeom>
          <a:noFill/>
          <a:ln w="57150">
            <a:solidFill>
              <a:srgbClr val="003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81000" y="1773704"/>
            <a:ext cx="2971800" cy="3046988"/>
          </a:xfrm>
          <a:prstGeom prst="rect">
            <a:avLst/>
          </a:prstGeom>
          <a:noFill/>
        </p:spPr>
        <p:txBody>
          <a:bodyPr wrap="square" rtlCol="0">
            <a:spAutoFit/>
          </a:bodyPr>
          <a:lstStyle/>
          <a:p>
            <a:r>
              <a:rPr lang="en-US" sz="2400" b="1" dirty="0" smtClean="0"/>
              <a:t>Results conclusion identified (e.g., Standard of Success Met, Standard of Success Not Met, Inconclusive) are aligned with results provided.</a:t>
            </a:r>
            <a:endParaRPr lang="en-US" sz="2400" b="1" dirty="0"/>
          </a:p>
        </p:txBody>
      </p:sp>
    </p:spTree>
    <p:extLst>
      <p:ext uri="{BB962C8B-B14F-4D97-AF65-F5344CB8AC3E}">
        <p14:creationId xmlns:p14="http://schemas.microsoft.com/office/powerpoint/2010/main" val="5289759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#1</a:t>
            </a:r>
            <a:endParaRPr lang="en-US" dirty="0"/>
          </a:p>
        </p:txBody>
      </p:sp>
      <p:sp>
        <p:nvSpPr>
          <p:cNvPr id="3" name="Content Placeholder 2"/>
          <p:cNvSpPr>
            <a:spLocks noGrp="1"/>
          </p:cNvSpPr>
          <p:nvPr>
            <p:ph idx="1"/>
          </p:nvPr>
        </p:nvSpPr>
        <p:spPr>
          <a:xfrm>
            <a:off x="457200" y="1600200"/>
            <a:ext cx="7848600" cy="4800600"/>
          </a:xfrm>
        </p:spPr>
        <p:txBody>
          <a:bodyPr/>
          <a:lstStyle/>
          <a:p>
            <a:r>
              <a:rPr lang="en-US" b="1" dirty="0">
                <a:solidFill>
                  <a:schemeClr val="tx2"/>
                </a:solidFill>
              </a:rPr>
              <a:t>For each example provided, select the rubric rating which best applies - Revise/Acceptable/Excellent </a:t>
            </a:r>
          </a:p>
          <a:p>
            <a:pPr indent="0">
              <a:buNone/>
            </a:pPr>
            <a:r>
              <a:rPr lang="en-US" b="1" dirty="0">
                <a:solidFill>
                  <a:schemeClr val="tx2"/>
                </a:solidFill>
              </a:rPr>
              <a:t>[see Qualtrics </a:t>
            </a:r>
            <a:r>
              <a:rPr lang="en-US" b="1" dirty="0" smtClean="0">
                <a:solidFill>
                  <a:schemeClr val="tx2"/>
                </a:solidFill>
              </a:rPr>
              <a:t>QR Code]</a:t>
            </a:r>
            <a:endParaRPr lang="en-US" b="1" dirty="0">
              <a:solidFill>
                <a:schemeClr val="tx2"/>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2200" y="2834078"/>
            <a:ext cx="3600450" cy="3600450"/>
          </a:xfrm>
          <a:prstGeom prst="rect">
            <a:avLst/>
          </a:prstGeom>
        </p:spPr>
      </p:pic>
    </p:spTree>
    <p:extLst>
      <p:ext uri="{BB962C8B-B14F-4D97-AF65-F5344CB8AC3E}">
        <p14:creationId xmlns:p14="http://schemas.microsoft.com/office/powerpoint/2010/main" val="27050728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 Example 1</a:t>
            </a:r>
            <a:endParaRPr lang="en-US" dirty="0"/>
          </a:p>
        </p:txBody>
      </p:sp>
      <p:sp>
        <p:nvSpPr>
          <p:cNvPr id="3" name="Content Placeholder 2"/>
          <p:cNvSpPr>
            <a:spLocks noGrp="1"/>
          </p:cNvSpPr>
          <p:nvPr>
            <p:ph idx="1"/>
          </p:nvPr>
        </p:nvSpPr>
        <p:spPr/>
        <p:txBody>
          <a:bodyPr>
            <a:normAutofit fontScale="85000" lnSpcReduction="20000"/>
          </a:bodyPr>
          <a:lstStyle/>
          <a:p>
            <a:pPr marL="114300" indent="0">
              <a:buNone/>
            </a:pPr>
            <a:r>
              <a:rPr lang="en-US" u="sng" dirty="0"/>
              <a:t>Student Learning Outcome:</a:t>
            </a:r>
          </a:p>
          <a:p>
            <a:pPr marL="114300" indent="0">
              <a:buNone/>
            </a:pPr>
            <a:r>
              <a:rPr lang="en-US" dirty="0"/>
              <a:t>Graduating students will be able to apply theoretical perspectives in psychology to the analysis of personal, social, and organizational issues.</a:t>
            </a:r>
          </a:p>
          <a:p>
            <a:pPr marL="114300" indent="0">
              <a:buNone/>
            </a:pPr>
            <a:endParaRPr lang="en-US" dirty="0"/>
          </a:p>
          <a:p>
            <a:pPr marL="114300" indent="0">
              <a:buNone/>
            </a:pPr>
            <a:r>
              <a:rPr lang="en-US" u="sng" dirty="0"/>
              <a:t>Assessment Method:</a:t>
            </a:r>
          </a:p>
          <a:p>
            <a:pPr marL="114300" indent="0">
              <a:buNone/>
            </a:pPr>
            <a:r>
              <a:rPr lang="en-US" i="1" dirty="0"/>
              <a:t>Written Assignment/Essay</a:t>
            </a:r>
          </a:p>
          <a:p>
            <a:pPr marL="114300" indent="0">
              <a:buNone/>
            </a:pPr>
            <a:r>
              <a:rPr lang="en-US" dirty="0"/>
              <a:t>Students in PSY 340 will be assigned an essay analyzing contemporary topics in psychology through a theoretical lens. Essays will be scored on a five point rubric (1=unsatisfactory; 5=exceptional).</a:t>
            </a:r>
          </a:p>
          <a:p>
            <a:pPr marL="114300" indent="0">
              <a:buNone/>
            </a:pPr>
            <a:r>
              <a:rPr lang="en-US" dirty="0"/>
              <a:t> </a:t>
            </a:r>
          </a:p>
          <a:p>
            <a:pPr marL="114300" indent="0">
              <a:buNone/>
            </a:pPr>
            <a:r>
              <a:rPr lang="en-US" u="sng" dirty="0"/>
              <a:t>Standard of Success</a:t>
            </a:r>
            <a:r>
              <a:rPr lang="en-US" dirty="0"/>
              <a:t>: 90% of students receive an overall rubric rating of 3 out of 5 or more.</a:t>
            </a:r>
          </a:p>
          <a:p>
            <a:pPr marL="114300" indent="0">
              <a:buNone/>
            </a:pPr>
            <a:endParaRPr lang="en-US" dirty="0"/>
          </a:p>
          <a:p>
            <a:pPr marL="114300" indent="0">
              <a:buNone/>
            </a:pPr>
            <a:r>
              <a:rPr lang="en-US" u="sng" dirty="0"/>
              <a:t>Conclusion</a:t>
            </a:r>
            <a:r>
              <a:rPr lang="en-US" dirty="0"/>
              <a:t>: Standard of Success Met</a:t>
            </a:r>
          </a:p>
          <a:p>
            <a:pPr marL="114300" indent="0">
              <a:buNone/>
            </a:pPr>
            <a:r>
              <a:rPr lang="en-US" dirty="0"/>
              <a:t> </a:t>
            </a:r>
          </a:p>
          <a:p>
            <a:pPr marL="114300" indent="0">
              <a:buNone/>
            </a:pPr>
            <a:r>
              <a:rPr lang="en-US" u="sng" dirty="0"/>
              <a:t>Results</a:t>
            </a:r>
            <a:r>
              <a:rPr lang="en-US" dirty="0"/>
              <a:t>:</a:t>
            </a:r>
          </a:p>
          <a:p>
            <a:pPr marL="114300" indent="0">
              <a:buNone/>
            </a:pPr>
            <a:r>
              <a:rPr lang="en-US" dirty="0"/>
              <a:t>The average rubric rating was 3.5 (n = 52).</a:t>
            </a:r>
          </a:p>
        </p:txBody>
      </p:sp>
    </p:spTree>
    <p:extLst>
      <p:ext uri="{BB962C8B-B14F-4D97-AF65-F5344CB8AC3E}">
        <p14:creationId xmlns:p14="http://schemas.microsoft.com/office/powerpoint/2010/main" val="164332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Results</a:t>
            </a:r>
            <a:endParaRPr lang="en-US" dirty="0"/>
          </a:p>
        </p:txBody>
      </p:sp>
      <p:sp>
        <p:nvSpPr>
          <p:cNvPr id="4" name="Rectangle 3"/>
          <p:cNvSpPr/>
          <p:nvPr/>
        </p:nvSpPr>
        <p:spPr>
          <a:xfrm>
            <a:off x="609600" y="1687513"/>
            <a:ext cx="5410200" cy="2579688"/>
          </a:xfrm>
          <a:prstGeom prst="rect">
            <a:avLst/>
          </a:prstGeom>
          <a:noFill/>
          <a:ln w="57150">
            <a:solidFill>
              <a:srgbClr val="003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62000" y="1784817"/>
            <a:ext cx="5562600" cy="2308324"/>
          </a:xfrm>
          <a:prstGeom prst="rect">
            <a:avLst/>
          </a:prstGeom>
          <a:noFill/>
        </p:spPr>
        <p:txBody>
          <a:bodyPr wrap="square" rtlCol="0">
            <a:spAutoFit/>
          </a:bodyPr>
          <a:lstStyle/>
          <a:p>
            <a:r>
              <a:rPr lang="en-US" sz="2400" b="1" dirty="0" smtClean="0"/>
              <a:t>Action plans are presented when standards of success are not met, there are inconclusive results, or when standards are met but data indicate changes are needed to curriculum or pedagogy.</a:t>
            </a:r>
            <a:endParaRPr lang="en-US" sz="2400" b="1" dirty="0"/>
          </a:p>
        </p:txBody>
      </p:sp>
    </p:spTree>
    <p:extLst>
      <p:ext uri="{BB962C8B-B14F-4D97-AF65-F5344CB8AC3E}">
        <p14:creationId xmlns:p14="http://schemas.microsoft.com/office/powerpoint/2010/main" val="31534010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00600" y="533400"/>
            <a:ext cx="3276600" cy="2405628"/>
          </a:xfrm>
          <a:prstGeom prst="rect">
            <a:avLst/>
          </a:prstGeom>
          <a:noFill/>
          <a:ln w="57150">
            <a:solidFill>
              <a:srgbClr val="003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577889"/>
            <a:ext cx="2971800" cy="2308324"/>
          </a:xfrm>
          <a:prstGeom prst="rect">
            <a:avLst/>
          </a:prstGeom>
          <a:noFill/>
        </p:spPr>
        <p:txBody>
          <a:bodyPr wrap="square" rtlCol="0">
            <a:spAutoFit/>
          </a:bodyPr>
          <a:lstStyle/>
          <a:p>
            <a:r>
              <a:rPr lang="en-US" sz="2400" b="1" dirty="0" smtClean="0"/>
              <a:t>Action plans are clearly based on assessment results, and assessment results are cited in the action</a:t>
            </a:r>
            <a:endParaRPr lang="en-US" sz="2400" b="1" dirty="0"/>
          </a:p>
        </p:txBody>
      </p:sp>
      <p:sp>
        <p:nvSpPr>
          <p:cNvPr id="13" name="TextBox 12"/>
          <p:cNvSpPr txBox="1"/>
          <p:nvPr/>
        </p:nvSpPr>
        <p:spPr>
          <a:xfrm>
            <a:off x="4762500" y="3200400"/>
            <a:ext cx="3276600" cy="2862322"/>
          </a:xfrm>
          <a:prstGeom prst="rect">
            <a:avLst/>
          </a:prstGeom>
          <a:noFill/>
        </p:spPr>
        <p:txBody>
          <a:bodyPr wrap="square" rtlCol="0">
            <a:spAutoFit/>
          </a:bodyPr>
          <a:lstStyle/>
          <a:p>
            <a:r>
              <a:rPr lang="en-US" u="sng" dirty="0" smtClean="0">
                <a:solidFill>
                  <a:srgbClr val="003E80"/>
                </a:solidFill>
              </a:rPr>
              <a:t>Action/Use of Results</a:t>
            </a:r>
            <a:r>
              <a:rPr lang="en-US" dirty="0" smtClean="0">
                <a:solidFill>
                  <a:srgbClr val="003E80"/>
                </a:solidFill>
              </a:rPr>
              <a:t>:</a:t>
            </a:r>
          </a:p>
          <a:p>
            <a:r>
              <a:rPr lang="en-US" b="1" dirty="0" smtClean="0">
                <a:solidFill>
                  <a:srgbClr val="003E80"/>
                </a:solidFill>
              </a:rPr>
              <a:t>Because results show that only 50% of students are achieving mastery of the SLO, </a:t>
            </a:r>
            <a:r>
              <a:rPr lang="en-US" dirty="0" smtClean="0">
                <a:solidFill>
                  <a:srgbClr val="003E80"/>
                </a:solidFill>
              </a:rPr>
              <a:t>the NRMT curriculum committee met to review a curriculum map for the program and identified two additional required courses where content related to plan formulation can be added. </a:t>
            </a:r>
            <a:endParaRPr lang="en-US" dirty="0">
              <a:solidFill>
                <a:srgbClr val="003E80"/>
              </a:solidFill>
            </a:endParaRPr>
          </a:p>
        </p:txBody>
      </p:sp>
      <p:sp>
        <p:nvSpPr>
          <p:cNvPr id="7" name="Content Placeholder 12"/>
          <p:cNvSpPr>
            <a:spLocks noGrp="1"/>
          </p:cNvSpPr>
          <p:nvPr>
            <p:ph sz="half" idx="2"/>
          </p:nvPr>
        </p:nvSpPr>
        <p:spPr>
          <a:xfrm>
            <a:off x="76200" y="608033"/>
            <a:ext cx="4572000" cy="5334000"/>
          </a:xfrm>
        </p:spPr>
        <p:txBody>
          <a:bodyPr>
            <a:normAutofit fontScale="40000" lnSpcReduction="20000"/>
          </a:bodyPr>
          <a:lstStyle/>
          <a:p>
            <a:pPr marL="114300" indent="0">
              <a:buNone/>
            </a:pPr>
            <a:r>
              <a:rPr lang="en-US" sz="4300" u="sng" dirty="0" smtClean="0"/>
              <a:t>Results</a:t>
            </a:r>
            <a:r>
              <a:rPr lang="en-US" sz="4300" dirty="0"/>
              <a:t>:</a:t>
            </a:r>
          </a:p>
          <a:p>
            <a:pPr marL="114300" indent="0">
              <a:buNone/>
            </a:pPr>
            <a:r>
              <a:rPr lang="en-US" sz="4300" dirty="0"/>
              <a:t>26 students in internships were evaluated by their internship supervisors. 50% of student interns were rated a 3 or higher on ability to formulate a plan. A breakdown of results by performance level appears in the attached table</a:t>
            </a:r>
            <a:r>
              <a:rPr lang="en-US" sz="4300" dirty="0" smtClean="0"/>
              <a:t>. Our students have performed below the standard of success on this learning outcome since the beginning of this assessment in 2016-17. Historical comparison appears in the attached chart. Modifications to curriculum and pedagogy have not been successful in better preparing students to formulate a plan in an applied setting. Discussions with internship supervisors indicate that students struggle to produce a clear plan unless given specific instructions. </a:t>
            </a:r>
          </a:p>
          <a:p>
            <a:pPr marL="114300" indent="0">
              <a:buNone/>
            </a:pPr>
            <a:r>
              <a:rPr lang="en-US" sz="4300" u="sng" dirty="0" smtClean="0"/>
              <a:t>Follow Up on Previous Year Action Plan</a:t>
            </a:r>
            <a:r>
              <a:rPr lang="en-US" sz="4300" dirty="0" smtClean="0"/>
              <a:t>:</a:t>
            </a:r>
          </a:p>
          <a:p>
            <a:pPr marL="114300" indent="0">
              <a:buNone/>
            </a:pPr>
            <a:r>
              <a:rPr lang="en-US" sz="4300" dirty="0" smtClean="0"/>
              <a:t>Program faculty have added courses assignments and additional lecture time dedicated to how to create and document resource plans in NRMT 548. However, the results do not suggest these have significantly impacted performance. </a:t>
            </a:r>
            <a:endParaRPr lang="en-US" sz="4300" dirty="0"/>
          </a:p>
          <a:p>
            <a:pPr marL="114300" indent="0">
              <a:buNone/>
            </a:pPr>
            <a:endParaRPr lang="en-US" dirty="0"/>
          </a:p>
        </p:txBody>
      </p:sp>
    </p:spTree>
    <p:extLst>
      <p:ext uri="{BB962C8B-B14F-4D97-AF65-F5344CB8AC3E}">
        <p14:creationId xmlns:p14="http://schemas.microsoft.com/office/powerpoint/2010/main" val="42052244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00600" y="533400"/>
            <a:ext cx="3276600" cy="2405628"/>
          </a:xfrm>
          <a:prstGeom prst="rect">
            <a:avLst/>
          </a:prstGeom>
          <a:noFill/>
          <a:ln w="57150">
            <a:solidFill>
              <a:srgbClr val="003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577889"/>
            <a:ext cx="2971800" cy="1200329"/>
          </a:xfrm>
          <a:prstGeom prst="rect">
            <a:avLst/>
          </a:prstGeom>
          <a:noFill/>
        </p:spPr>
        <p:txBody>
          <a:bodyPr wrap="square" rtlCol="0">
            <a:spAutoFit/>
          </a:bodyPr>
          <a:lstStyle/>
          <a:p>
            <a:r>
              <a:rPr lang="en-US" sz="2400" b="1" dirty="0" smtClean="0"/>
              <a:t>Actions are aligned with the learning outcomes. </a:t>
            </a:r>
            <a:endParaRPr lang="en-US" sz="2400" b="1" dirty="0"/>
          </a:p>
        </p:txBody>
      </p:sp>
      <p:sp>
        <p:nvSpPr>
          <p:cNvPr id="13" name="TextBox 12"/>
          <p:cNvSpPr txBox="1"/>
          <p:nvPr/>
        </p:nvSpPr>
        <p:spPr>
          <a:xfrm>
            <a:off x="4762500" y="3200400"/>
            <a:ext cx="3276600" cy="2862322"/>
          </a:xfrm>
          <a:prstGeom prst="rect">
            <a:avLst/>
          </a:prstGeom>
          <a:noFill/>
        </p:spPr>
        <p:txBody>
          <a:bodyPr wrap="square" rtlCol="0">
            <a:spAutoFit/>
          </a:bodyPr>
          <a:lstStyle/>
          <a:p>
            <a:r>
              <a:rPr lang="en-US" u="sng" dirty="0" smtClean="0">
                <a:solidFill>
                  <a:srgbClr val="003E80"/>
                </a:solidFill>
              </a:rPr>
              <a:t>Action/Use of Results</a:t>
            </a:r>
            <a:r>
              <a:rPr lang="en-US" dirty="0" smtClean="0">
                <a:solidFill>
                  <a:srgbClr val="003E80"/>
                </a:solidFill>
              </a:rPr>
              <a:t>:</a:t>
            </a:r>
          </a:p>
          <a:p>
            <a:r>
              <a:rPr lang="en-US" dirty="0" smtClean="0">
                <a:solidFill>
                  <a:srgbClr val="003E80"/>
                </a:solidFill>
              </a:rPr>
              <a:t>Because results show that only 50% of students are achieving mastery of the SLO, the NRMT curriculum committee met to review a curriculum map for the program and </a:t>
            </a:r>
            <a:r>
              <a:rPr lang="en-US" b="1" dirty="0" smtClean="0">
                <a:solidFill>
                  <a:srgbClr val="003E80"/>
                </a:solidFill>
              </a:rPr>
              <a:t>identified two additional required courses where content related to plan formulation can be added. </a:t>
            </a:r>
            <a:endParaRPr lang="en-US" b="1" dirty="0">
              <a:solidFill>
                <a:srgbClr val="003E80"/>
              </a:solidFill>
            </a:endParaRPr>
          </a:p>
        </p:txBody>
      </p:sp>
      <p:sp>
        <p:nvSpPr>
          <p:cNvPr id="7" name="Content Placeholder 12"/>
          <p:cNvSpPr>
            <a:spLocks noGrp="1"/>
          </p:cNvSpPr>
          <p:nvPr>
            <p:ph sz="half" idx="2"/>
          </p:nvPr>
        </p:nvSpPr>
        <p:spPr>
          <a:xfrm>
            <a:off x="76200" y="152400"/>
            <a:ext cx="4572000" cy="6477000"/>
          </a:xfrm>
        </p:spPr>
        <p:txBody>
          <a:bodyPr>
            <a:normAutofit fontScale="40000" lnSpcReduction="20000"/>
          </a:bodyPr>
          <a:lstStyle/>
          <a:p>
            <a:pPr marL="114300" indent="0">
              <a:buNone/>
            </a:pPr>
            <a:r>
              <a:rPr lang="en-US" sz="4300" u="sng" dirty="0"/>
              <a:t>Student Learning Outcome</a:t>
            </a:r>
            <a:r>
              <a:rPr lang="en-US" sz="4300" dirty="0"/>
              <a:t>:</a:t>
            </a:r>
          </a:p>
          <a:p>
            <a:pPr marL="114300" indent="0">
              <a:buNone/>
            </a:pPr>
            <a:r>
              <a:rPr lang="en-US" sz="4300" dirty="0"/>
              <a:t>Graduating students will be able to formulate a plan which incorporates alternative solutions to complex problems in a social-environmental context.</a:t>
            </a:r>
          </a:p>
          <a:p>
            <a:pPr marL="114300" indent="0">
              <a:buNone/>
            </a:pPr>
            <a:r>
              <a:rPr lang="en-US" sz="4300" u="sng" dirty="0" smtClean="0"/>
              <a:t>Results</a:t>
            </a:r>
            <a:r>
              <a:rPr lang="en-US" sz="4300" dirty="0"/>
              <a:t>:</a:t>
            </a:r>
          </a:p>
          <a:p>
            <a:pPr marL="114300" indent="0">
              <a:buNone/>
            </a:pPr>
            <a:r>
              <a:rPr lang="en-US" sz="4300" dirty="0"/>
              <a:t>26 students in internships were evaluated by their internship supervisors. 50% of student interns were rated a 3 or higher on ability to formulate a plan. A breakdown of results by performance level appears in the attached table</a:t>
            </a:r>
            <a:r>
              <a:rPr lang="en-US" sz="4300" dirty="0" smtClean="0"/>
              <a:t>. Our students have performed below the standard of success on this learning outcome since the beginning of this assessment in 2016-17. Historical comparison appears in the attached chart. Modifications to curriculum and pedagogy have not been successful in better preparing students to formulate a plan in an applied setting. Discussions with internship supervisors indicate that students struggle to produce a clear plan unless given specific instructions. </a:t>
            </a:r>
          </a:p>
          <a:p>
            <a:pPr marL="114300" indent="0">
              <a:buNone/>
            </a:pPr>
            <a:r>
              <a:rPr lang="en-US" sz="4300" u="sng" dirty="0" smtClean="0"/>
              <a:t>Follow Up on Previous Year Action Plan</a:t>
            </a:r>
            <a:r>
              <a:rPr lang="en-US" sz="4300" dirty="0" smtClean="0"/>
              <a:t>:</a:t>
            </a:r>
          </a:p>
          <a:p>
            <a:pPr marL="114300" indent="0">
              <a:buNone/>
            </a:pPr>
            <a:r>
              <a:rPr lang="en-US" sz="4300" dirty="0" smtClean="0"/>
              <a:t>Program faculty have added courses assignments and additional lecture time dedicated to how to create and document resource plans in NRMT 548. However, the results do not suggest these have significantly impacted performance. </a:t>
            </a:r>
            <a:endParaRPr lang="en-US" sz="4300" dirty="0"/>
          </a:p>
          <a:p>
            <a:pPr marL="114300" indent="0">
              <a:buNone/>
            </a:pPr>
            <a:endParaRPr lang="en-US" dirty="0"/>
          </a:p>
        </p:txBody>
      </p:sp>
    </p:spTree>
    <p:extLst>
      <p:ext uri="{BB962C8B-B14F-4D97-AF65-F5344CB8AC3E}">
        <p14:creationId xmlns:p14="http://schemas.microsoft.com/office/powerpoint/2010/main" val="3767218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idx="1"/>
          </p:nvPr>
        </p:nvSpPr>
        <p:spPr/>
        <p:txBody>
          <a:bodyPr/>
          <a:lstStyle/>
          <a:p>
            <a:pPr marL="628650" indent="-514350">
              <a:buClr>
                <a:srgbClr val="003E80"/>
              </a:buClr>
              <a:buFont typeface="+mj-lt"/>
              <a:buAutoNum type="romanUcPeriod"/>
            </a:pPr>
            <a:r>
              <a:rPr lang="en-US" sz="2800" dirty="0" smtClean="0"/>
              <a:t>Reporting data</a:t>
            </a:r>
          </a:p>
          <a:p>
            <a:pPr marL="628650" indent="-514350">
              <a:buClr>
                <a:srgbClr val="003E80"/>
              </a:buClr>
              <a:buFont typeface="+mj-lt"/>
              <a:buAutoNum type="romanUcPeriod"/>
            </a:pPr>
            <a:r>
              <a:rPr lang="en-US" sz="2800" dirty="0" smtClean="0"/>
              <a:t>Analyzing data</a:t>
            </a:r>
          </a:p>
          <a:p>
            <a:pPr marL="628650" indent="-514350">
              <a:buClr>
                <a:srgbClr val="003E80"/>
              </a:buClr>
              <a:buFont typeface="+mj-lt"/>
              <a:buAutoNum type="romanUcPeriod"/>
            </a:pPr>
            <a:r>
              <a:rPr lang="en-US" sz="2800" dirty="0" smtClean="0"/>
              <a:t>Using results to develop an action plan</a:t>
            </a:r>
          </a:p>
          <a:p>
            <a:pPr marL="114300" indent="0">
              <a:buClr>
                <a:srgbClr val="003E80"/>
              </a:buClr>
              <a:buNone/>
            </a:pPr>
            <a:endParaRPr lang="en-US" dirty="0" smtClean="0"/>
          </a:p>
        </p:txBody>
      </p:sp>
    </p:spTree>
    <p:extLst>
      <p:ext uri="{BB962C8B-B14F-4D97-AF65-F5344CB8AC3E}">
        <p14:creationId xmlns:p14="http://schemas.microsoft.com/office/powerpoint/2010/main" val="7708745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24400" y="336511"/>
            <a:ext cx="3352800" cy="3168689"/>
          </a:xfrm>
          <a:prstGeom prst="rect">
            <a:avLst/>
          </a:prstGeom>
          <a:noFill/>
          <a:ln w="57150">
            <a:solidFill>
              <a:srgbClr val="003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381000"/>
            <a:ext cx="2971800" cy="3046988"/>
          </a:xfrm>
          <a:prstGeom prst="rect">
            <a:avLst/>
          </a:prstGeom>
          <a:noFill/>
        </p:spPr>
        <p:txBody>
          <a:bodyPr wrap="square" rtlCol="0">
            <a:spAutoFit/>
          </a:bodyPr>
          <a:lstStyle/>
          <a:p>
            <a:r>
              <a:rPr lang="en-US" sz="2400" b="1" dirty="0" smtClean="0"/>
              <a:t>Action plans are specific and clear (i.e., who is responsible, what is to be done, when implemented, where implemented, and how implemented.)</a:t>
            </a:r>
            <a:endParaRPr lang="en-US" sz="2400" b="1" dirty="0"/>
          </a:p>
        </p:txBody>
      </p:sp>
      <p:sp>
        <p:nvSpPr>
          <p:cNvPr id="13" name="TextBox 12"/>
          <p:cNvSpPr txBox="1"/>
          <p:nvPr/>
        </p:nvSpPr>
        <p:spPr>
          <a:xfrm>
            <a:off x="488156" y="3581400"/>
            <a:ext cx="7581900" cy="2862322"/>
          </a:xfrm>
          <a:prstGeom prst="rect">
            <a:avLst/>
          </a:prstGeom>
          <a:noFill/>
        </p:spPr>
        <p:txBody>
          <a:bodyPr wrap="square" rtlCol="0">
            <a:spAutoFit/>
          </a:bodyPr>
          <a:lstStyle/>
          <a:p>
            <a:r>
              <a:rPr lang="en-US" u="sng" dirty="0" smtClean="0">
                <a:solidFill>
                  <a:srgbClr val="003E80"/>
                </a:solidFill>
              </a:rPr>
              <a:t>Action/Use of Results</a:t>
            </a:r>
            <a:r>
              <a:rPr lang="en-US" dirty="0" smtClean="0">
                <a:solidFill>
                  <a:srgbClr val="003E80"/>
                </a:solidFill>
              </a:rPr>
              <a:t>:</a:t>
            </a:r>
          </a:p>
          <a:p>
            <a:r>
              <a:rPr lang="en-US" dirty="0" smtClean="0">
                <a:solidFill>
                  <a:srgbClr val="003E80"/>
                </a:solidFill>
              </a:rPr>
              <a:t>Because results show that only 50% of students are achieving mastery of the SLO, the NRMT curriculum committee met to review a curriculum map for the program and identified two additional required courses where content related to plan formulation can be added. </a:t>
            </a:r>
            <a:r>
              <a:rPr lang="en-US" b="1" dirty="0" smtClean="0">
                <a:solidFill>
                  <a:srgbClr val="003E80"/>
                </a:solidFill>
              </a:rPr>
              <a:t>NRMT 520 will add a case study problem which will include a planning component. NRMT 524 will adopt a new textbook which includes a chapter on policy and planning for forest management. The changes will be implemented beginning Fall 2020. The program coordinator is responsible for working with course instructors to implement the new textbook and case study problem. </a:t>
            </a:r>
            <a:endParaRPr lang="en-US" b="1" dirty="0">
              <a:solidFill>
                <a:srgbClr val="003E80"/>
              </a:solidFill>
            </a:endParaRPr>
          </a:p>
        </p:txBody>
      </p:sp>
    </p:spTree>
    <p:extLst>
      <p:ext uri="{BB962C8B-B14F-4D97-AF65-F5344CB8AC3E}">
        <p14:creationId xmlns:p14="http://schemas.microsoft.com/office/powerpoint/2010/main" val="30086173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Completing Your IE Report</a:t>
            </a:r>
            <a:endParaRPr lang="en-US" dirty="0"/>
          </a:p>
        </p:txBody>
      </p:sp>
      <p:sp>
        <p:nvSpPr>
          <p:cNvPr id="3" name="TextBox 2"/>
          <p:cNvSpPr txBox="1"/>
          <p:nvPr/>
        </p:nvSpPr>
        <p:spPr>
          <a:xfrm>
            <a:off x="381000" y="6019800"/>
            <a:ext cx="7941399" cy="707886"/>
          </a:xfrm>
          <a:prstGeom prst="rect">
            <a:avLst/>
          </a:prstGeom>
          <a:noFill/>
        </p:spPr>
        <p:txBody>
          <a:bodyPr wrap="square" rtlCol="0">
            <a:spAutoFit/>
          </a:bodyPr>
          <a:lstStyle/>
          <a:p>
            <a:pPr algn="ctr"/>
            <a:r>
              <a:rPr lang="en-US" sz="2000" b="1" dirty="0" smtClean="0">
                <a:solidFill>
                  <a:srgbClr val="003E80"/>
                </a:solidFill>
              </a:rPr>
              <a:t>The detail you provide in these spaces will help provide </a:t>
            </a:r>
            <a:r>
              <a:rPr lang="en-US" sz="2000" b="1" dirty="0">
                <a:solidFill>
                  <a:srgbClr val="003E80"/>
                </a:solidFill>
              </a:rPr>
              <a:t>evidence of seeking improvement based on analysis of the results </a:t>
            </a:r>
          </a:p>
        </p:txBody>
      </p:sp>
      <p:pic>
        <p:nvPicPr>
          <p:cNvPr id="7" name="Picture 6"/>
          <p:cNvPicPr>
            <a:picLocks noChangeAspect="1"/>
          </p:cNvPicPr>
          <p:nvPr/>
        </p:nvPicPr>
        <p:blipFill>
          <a:blip r:embed="rId2"/>
          <a:stretch>
            <a:fillRect/>
          </a:stretch>
        </p:blipFill>
        <p:spPr>
          <a:xfrm>
            <a:off x="76200" y="2286000"/>
            <a:ext cx="8904455" cy="237648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9712179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11480" lvl="1" indent="0" algn="ctr">
              <a:buNone/>
            </a:pPr>
            <a:endParaRPr lang="en-US" sz="3200" dirty="0" smtClean="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0294" y="2083594"/>
            <a:ext cx="3833812" cy="3833812"/>
          </a:xfrm>
          <a:prstGeom prst="rect">
            <a:avLst/>
          </a:prstGeom>
        </p:spPr>
      </p:pic>
      <p:sp>
        <p:nvSpPr>
          <p:cNvPr id="5" name="Title 4"/>
          <p:cNvSpPr>
            <a:spLocks noGrp="1"/>
          </p:cNvSpPr>
          <p:nvPr>
            <p:ph type="title"/>
          </p:nvPr>
        </p:nvSpPr>
        <p:spPr/>
        <p:txBody>
          <a:bodyPr/>
          <a:lstStyle/>
          <a:p>
            <a:pPr marL="411480" lvl="1" indent="0"/>
            <a:r>
              <a:rPr lang="en-US" sz="4600" spc="-100" dirty="0">
                <a:solidFill>
                  <a:schemeClr val="tx2"/>
                </a:solidFill>
              </a:rPr>
              <a:t>Workshop Evaluation</a:t>
            </a:r>
            <a:br>
              <a:rPr lang="en-US" sz="4600" spc="-100" dirty="0">
                <a:solidFill>
                  <a:schemeClr val="tx2"/>
                </a:solidFill>
              </a:rPr>
            </a:br>
            <a:r>
              <a:rPr lang="en-US" sz="3200" dirty="0" smtClean="0"/>
              <a:t> </a:t>
            </a:r>
            <a:br>
              <a:rPr lang="en-US" sz="3200" dirty="0" smtClean="0"/>
            </a:br>
            <a:endParaRPr lang="en-US" dirty="0"/>
          </a:p>
        </p:txBody>
      </p:sp>
    </p:spTree>
    <p:extLst>
      <p:ext uri="{BB962C8B-B14F-4D97-AF65-F5344CB8AC3E}">
        <p14:creationId xmlns:p14="http://schemas.microsoft.com/office/powerpoint/2010/main" val="3123093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Resources</a:t>
            </a:r>
            <a:endParaRPr lang="en-US" dirty="0"/>
          </a:p>
        </p:txBody>
      </p:sp>
      <p:sp>
        <p:nvSpPr>
          <p:cNvPr id="3" name="Content Placeholder 2"/>
          <p:cNvSpPr>
            <a:spLocks noGrp="1"/>
          </p:cNvSpPr>
          <p:nvPr>
            <p:ph idx="1"/>
          </p:nvPr>
        </p:nvSpPr>
        <p:spPr>
          <a:xfrm>
            <a:off x="457200" y="1219200"/>
            <a:ext cx="7620000" cy="4983162"/>
          </a:xfrm>
        </p:spPr>
        <p:txBody>
          <a:bodyPr>
            <a:normAutofit/>
          </a:bodyPr>
          <a:lstStyle/>
          <a:p>
            <a:r>
              <a:rPr lang="en-US" sz="3400" dirty="0" smtClean="0"/>
              <a:t>IE Resources </a:t>
            </a:r>
            <a:r>
              <a:rPr lang="en-US" sz="3400" dirty="0"/>
              <a:t>@ </a:t>
            </a:r>
            <a:r>
              <a:rPr lang="en-US" sz="3400" dirty="0" smtClean="0">
                <a:hlinkClick r:id="rId3"/>
              </a:rPr>
              <a:t>www.tamuc.edu/ier </a:t>
            </a:r>
            <a:endParaRPr lang="en-US" sz="3400" dirty="0" smtClean="0"/>
          </a:p>
          <a:p>
            <a:pPr lvl="1"/>
            <a:r>
              <a:rPr lang="en-US" sz="3000" dirty="0" smtClean="0"/>
              <a:t>Office of Institutional Effectiveness</a:t>
            </a:r>
            <a:endParaRPr lang="en-US" sz="2800" dirty="0" smtClean="0"/>
          </a:p>
          <a:p>
            <a:endParaRPr lang="en-US" sz="3400" dirty="0" smtClean="0"/>
          </a:p>
        </p:txBody>
      </p:sp>
      <p:pic>
        <p:nvPicPr>
          <p:cNvPr id="6" name="Picture 5"/>
          <p:cNvPicPr>
            <a:picLocks noChangeAspect="1"/>
          </p:cNvPicPr>
          <p:nvPr/>
        </p:nvPicPr>
        <p:blipFill>
          <a:blip r:embed="rId4"/>
          <a:stretch>
            <a:fillRect/>
          </a:stretch>
        </p:blipFill>
        <p:spPr>
          <a:xfrm>
            <a:off x="1600200" y="2590800"/>
            <a:ext cx="4856186" cy="38290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276412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71600" y="1524000"/>
            <a:ext cx="5867400" cy="4031873"/>
          </a:xfrm>
          <a:prstGeom prst="rect">
            <a:avLst/>
          </a:prstGeom>
          <a:solidFill>
            <a:srgbClr val="003E80"/>
          </a:solidFill>
        </p:spPr>
        <p:txBody>
          <a:bodyPr wrap="square" rtlCol="0">
            <a:spAutoFit/>
          </a:bodyPr>
          <a:lstStyle/>
          <a:p>
            <a:pPr algn="just"/>
            <a:r>
              <a:rPr lang="en-US" sz="3200" dirty="0" smtClean="0">
                <a:solidFill>
                  <a:schemeClr val="bg1"/>
                </a:solidFill>
              </a:rPr>
              <a:t>The institution identifies expected  outcomes, assesses the extent to which it achieves these outcomes, </a:t>
            </a:r>
            <a:r>
              <a:rPr lang="en-US" sz="3200" dirty="0" smtClean="0">
                <a:solidFill>
                  <a:srgbClr val="EEB211"/>
                </a:solidFill>
              </a:rPr>
              <a:t>and provides evidence of seeking improvement based on analysis of the results </a:t>
            </a:r>
            <a:r>
              <a:rPr lang="en-US" sz="3200" dirty="0" smtClean="0">
                <a:solidFill>
                  <a:schemeClr val="bg1"/>
                </a:solidFill>
              </a:rPr>
              <a:t>for student learning outcomes for each of its educational programs. </a:t>
            </a:r>
            <a:endParaRPr lang="en-US" sz="3200" dirty="0">
              <a:solidFill>
                <a:schemeClr val="bg1"/>
              </a:solidFill>
            </a:endParaRPr>
          </a:p>
        </p:txBody>
      </p:sp>
    </p:spTree>
    <p:extLst>
      <p:ext uri="{BB962C8B-B14F-4D97-AF65-F5344CB8AC3E}">
        <p14:creationId xmlns:p14="http://schemas.microsoft.com/office/powerpoint/2010/main" val="2476002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when analyzing data</a:t>
            </a:r>
            <a:endParaRPr lang="en-US" dirty="0"/>
          </a:p>
        </p:txBody>
      </p:sp>
      <p:sp>
        <p:nvSpPr>
          <p:cNvPr id="3" name="Content Placeholder 2"/>
          <p:cNvSpPr>
            <a:spLocks noGrp="1"/>
          </p:cNvSpPr>
          <p:nvPr>
            <p:ph idx="1"/>
          </p:nvPr>
        </p:nvSpPr>
        <p:spPr/>
        <p:txBody>
          <a:bodyPr/>
          <a:lstStyle/>
          <a:p>
            <a:pPr marL="114300" indent="0">
              <a:buNone/>
            </a:pPr>
            <a:r>
              <a:rPr lang="en-US" dirty="0" smtClean="0"/>
              <a:t>When analyzing data for program assessment, our goals are to</a:t>
            </a:r>
          </a:p>
          <a:p>
            <a:pPr marL="571500" indent="-457200">
              <a:buFont typeface="+mj-lt"/>
              <a:buAutoNum type="arabicPeriod"/>
            </a:pPr>
            <a:r>
              <a:rPr lang="en-US" dirty="0" smtClean="0"/>
              <a:t>Make sense of the information</a:t>
            </a:r>
          </a:p>
          <a:p>
            <a:pPr marL="571500" indent="-457200">
              <a:buFont typeface="+mj-lt"/>
              <a:buAutoNum type="arabicPeriod"/>
            </a:pPr>
            <a:r>
              <a:rPr lang="en-US" dirty="0" smtClean="0"/>
              <a:t>Summarize the information in a way that provides feedback on achievement of student learning, goals or </a:t>
            </a:r>
            <a:r>
              <a:rPr lang="en-US" dirty="0"/>
              <a:t>that responds to questions </a:t>
            </a:r>
            <a:r>
              <a:rPr lang="en-US" dirty="0" smtClean="0"/>
              <a:t>unit staff want answered</a:t>
            </a:r>
          </a:p>
          <a:p>
            <a:pPr marL="571500" indent="-457200">
              <a:buFont typeface="+mj-lt"/>
              <a:buAutoNum type="arabicPeriod"/>
            </a:pPr>
            <a:r>
              <a:rPr lang="en-US" dirty="0" smtClean="0"/>
              <a:t>Provide information that </a:t>
            </a:r>
            <a:r>
              <a:rPr lang="en-US" dirty="0"/>
              <a:t>informs </a:t>
            </a:r>
            <a:r>
              <a:rPr lang="en-US" dirty="0" smtClean="0"/>
              <a:t>faculty or unit staff as </a:t>
            </a:r>
            <a:r>
              <a:rPr lang="en-US" dirty="0"/>
              <a:t>they decide how to respond to </a:t>
            </a:r>
            <a:r>
              <a:rPr lang="en-US" dirty="0" smtClean="0"/>
              <a:t>results</a:t>
            </a:r>
          </a:p>
          <a:p>
            <a:pPr marL="571500" indent="-457200">
              <a:buFont typeface="+mj-lt"/>
              <a:buAutoNum type="arabicPeriod"/>
            </a:pPr>
            <a:r>
              <a:rPr lang="en-US" dirty="0" smtClean="0"/>
              <a:t>Document a clear plan for how the results can be used to seek improvements</a:t>
            </a:r>
          </a:p>
        </p:txBody>
      </p:sp>
    </p:spTree>
    <p:extLst>
      <p:ext uri="{BB962C8B-B14F-4D97-AF65-F5344CB8AC3E}">
        <p14:creationId xmlns:p14="http://schemas.microsoft.com/office/powerpoint/2010/main" val="1993105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own Arrow 2"/>
          <p:cNvSpPr/>
          <p:nvPr/>
        </p:nvSpPr>
        <p:spPr>
          <a:xfrm>
            <a:off x="5029200" y="1143000"/>
            <a:ext cx="457200" cy="83820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p:txBody>
          <a:bodyPr/>
          <a:lstStyle/>
          <a:p>
            <a:r>
              <a:rPr lang="en-US" dirty="0" smtClean="0"/>
              <a:t>4-Column Report</a:t>
            </a:r>
            <a:endParaRPr lang="en-US" dirty="0"/>
          </a:p>
        </p:txBody>
      </p:sp>
      <p:pic>
        <p:nvPicPr>
          <p:cNvPr id="2" name="Picture 1"/>
          <p:cNvPicPr>
            <a:picLocks noChangeAspect="1"/>
          </p:cNvPicPr>
          <p:nvPr/>
        </p:nvPicPr>
        <p:blipFill>
          <a:blip r:embed="rId2"/>
          <a:stretch>
            <a:fillRect/>
          </a:stretch>
        </p:blipFill>
        <p:spPr>
          <a:xfrm>
            <a:off x="-7495" y="2133600"/>
            <a:ext cx="9220200" cy="4724400"/>
          </a:xfrm>
          <a:prstGeom prst="rect">
            <a:avLst/>
          </a:prstGeom>
        </p:spPr>
      </p:pic>
      <p:sp>
        <p:nvSpPr>
          <p:cNvPr id="7" name="Down Arrow 6"/>
          <p:cNvSpPr/>
          <p:nvPr/>
        </p:nvSpPr>
        <p:spPr>
          <a:xfrm>
            <a:off x="7848600" y="1143000"/>
            <a:ext cx="457200" cy="83820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669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706093" y="152400"/>
            <a:ext cx="3967192" cy="303373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p:cNvPicPr>
            <a:picLocks noChangeAspect="1"/>
          </p:cNvPicPr>
          <p:nvPr/>
        </p:nvPicPr>
        <p:blipFill>
          <a:blip r:embed="rId3"/>
          <a:stretch>
            <a:fillRect/>
          </a:stretch>
        </p:blipFill>
        <p:spPr>
          <a:xfrm>
            <a:off x="304800" y="3505200"/>
            <a:ext cx="4050246" cy="242886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7"/>
          <p:cNvPicPr>
            <a:picLocks noChangeAspect="1"/>
          </p:cNvPicPr>
          <p:nvPr/>
        </p:nvPicPr>
        <p:blipFill>
          <a:blip r:embed="rId4"/>
          <a:stretch>
            <a:fillRect/>
          </a:stretch>
        </p:blipFill>
        <p:spPr>
          <a:xfrm>
            <a:off x="3962400" y="4114800"/>
            <a:ext cx="4234070" cy="2133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765941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Results</a:t>
            </a:r>
            <a:endParaRPr lang="en-US" dirty="0"/>
          </a:p>
        </p:txBody>
      </p:sp>
      <p:sp>
        <p:nvSpPr>
          <p:cNvPr id="8" name="Content Placeholder 7"/>
          <p:cNvSpPr>
            <a:spLocks noGrp="1"/>
          </p:cNvSpPr>
          <p:nvPr>
            <p:ph sz="half" idx="2"/>
          </p:nvPr>
        </p:nvSpPr>
        <p:spPr>
          <a:xfrm>
            <a:off x="4419600" y="1536192"/>
            <a:ext cx="3657600" cy="5093208"/>
          </a:xfrm>
        </p:spPr>
        <p:txBody>
          <a:bodyPr>
            <a:noAutofit/>
          </a:bodyPr>
          <a:lstStyle/>
          <a:p>
            <a:pPr marL="114300" indent="0">
              <a:buNone/>
            </a:pPr>
            <a:r>
              <a:rPr lang="en-US" sz="1800" u="sng" dirty="0"/>
              <a:t>Assessment Method</a:t>
            </a:r>
            <a:r>
              <a:rPr lang="en-US" sz="1800" dirty="0"/>
              <a:t>: </a:t>
            </a:r>
            <a:br>
              <a:rPr lang="en-US" sz="1800" dirty="0"/>
            </a:br>
            <a:r>
              <a:rPr lang="en-US" sz="1800" i="1" dirty="0"/>
              <a:t>Student Evaluations</a:t>
            </a:r>
          </a:p>
          <a:p>
            <a:pPr marL="114300" indent="0">
              <a:buNone/>
            </a:pPr>
            <a:r>
              <a:rPr lang="en-US" sz="1800" dirty="0"/>
              <a:t>Students will be evaluated by an internship supervisor at their internship site and scored on 12 demonstrations of skills on a scale of 1 (insufficient) to 5 (exemplary).</a:t>
            </a:r>
          </a:p>
          <a:p>
            <a:pPr marL="114300" indent="0">
              <a:buNone/>
            </a:pPr>
            <a:r>
              <a:rPr lang="en-US" sz="1800" u="sng" dirty="0"/>
              <a:t>Standard of Success</a:t>
            </a:r>
            <a:r>
              <a:rPr lang="en-US" sz="1800" dirty="0"/>
              <a:t>: 85% of students will be rated a 3.0 or higher on </a:t>
            </a:r>
            <a:r>
              <a:rPr lang="en-US" sz="1800" dirty="0" smtClean="0"/>
              <a:t>ability to formulate a plan. </a:t>
            </a:r>
            <a:endParaRPr lang="en-US" sz="1800" dirty="0"/>
          </a:p>
          <a:p>
            <a:pPr marL="114300" indent="0">
              <a:buNone/>
            </a:pPr>
            <a:r>
              <a:rPr lang="en-US" sz="1800" u="sng" dirty="0" smtClean="0">
                <a:solidFill>
                  <a:srgbClr val="003E80"/>
                </a:solidFill>
              </a:rPr>
              <a:t>Results</a:t>
            </a:r>
            <a:r>
              <a:rPr lang="en-US" sz="1800" dirty="0" smtClean="0">
                <a:solidFill>
                  <a:srgbClr val="003E80"/>
                </a:solidFill>
              </a:rPr>
              <a:t>:</a:t>
            </a:r>
          </a:p>
          <a:p>
            <a:pPr marL="114300" indent="0">
              <a:buNone/>
            </a:pPr>
            <a:r>
              <a:rPr lang="en-US" sz="1800" dirty="0" smtClean="0">
                <a:solidFill>
                  <a:srgbClr val="003E80"/>
                </a:solidFill>
              </a:rPr>
              <a:t>26 students in internships were evaluated by their internship supervisors. </a:t>
            </a:r>
            <a:r>
              <a:rPr lang="en-US" sz="1800" b="1" dirty="0" smtClean="0">
                <a:solidFill>
                  <a:srgbClr val="003E80"/>
                </a:solidFill>
              </a:rPr>
              <a:t>50% of student interns were rated a 3 or higher on ability to formulate a plan.</a:t>
            </a:r>
            <a:endParaRPr lang="en-US" sz="1800" b="1" dirty="0">
              <a:solidFill>
                <a:srgbClr val="003E80"/>
              </a:solidFill>
            </a:endParaRPr>
          </a:p>
        </p:txBody>
      </p:sp>
      <p:sp>
        <p:nvSpPr>
          <p:cNvPr id="4" name="Rectangle 3"/>
          <p:cNvSpPr/>
          <p:nvPr/>
        </p:nvSpPr>
        <p:spPr>
          <a:xfrm>
            <a:off x="609600" y="1687513"/>
            <a:ext cx="3276600" cy="2133600"/>
          </a:xfrm>
          <a:prstGeom prst="rect">
            <a:avLst/>
          </a:prstGeom>
          <a:noFill/>
          <a:ln w="57150">
            <a:solidFill>
              <a:srgbClr val="003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62000" y="1784817"/>
            <a:ext cx="2971800" cy="1938992"/>
          </a:xfrm>
          <a:prstGeom prst="rect">
            <a:avLst/>
          </a:prstGeom>
          <a:noFill/>
        </p:spPr>
        <p:txBody>
          <a:bodyPr wrap="square" rtlCol="0">
            <a:spAutoFit/>
          </a:bodyPr>
          <a:lstStyle/>
          <a:p>
            <a:r>
              <a:rPr lang="en-US" sz="2400" b="1" dirty="0" smtClean="0"/>
              <a:t>Results are aligned with SLOs, assessment methods, and standards of success. </a:t>
            </a:r>
            <a:endParaRPr lang="en-US" sz="2400" b="1" dirty="0"/>
          </a:p>
        </p:txBody>
      </p:sp>
      <p:sp>
        <p:nvSpPr>
          <p:cNvPr id="13" name="TextBox 12"/>
          <p:cNvSpPr txBox="1"/>
          <p:nvPr/>
        </p:nvSpPr>
        <p:spPr>
          <a:xfrm>
            <a:off x="419100" y="4419600"/>
            <a:ext cx="3733800" cy="1754326"/>
          </a:xfrm>
          <a:prstGeom prst="rect">
            <a:avLst/>
          </a:prstGeom>
          <a:noFill/>
        </p:spPr>
        <p:txBody>
          <a:bodyPr wrap="square" rtlCol="0">
            <a:spAutoFit/>
          </a:bodyPr>
          <a:lstStyle/>
          <a:p>
            <a:r>
              <a:rPr lang="en-US" u="sng" dirty="0" smtClean="0"/>
              <a:t>Student Learning Outcome</a:t>
            </a:r>
            <a:r>
              <a:rPr lang="en-US" dirty="0" smtClean="0"/>
              <a:t>:</a:t>
            </a:r>
          </a:p>
          <a:p>
            <a:r>
              <a:rPr lang="en-US" dirty="0" smtClean="0"/>
              <a:t>Graduating students will be able to formulate a plan which incorporates alternative solutions to complex problems in a social-environmental context.</a:t>
            </a:r>
            <a:endParaRPr lang="en-US" dirty="0"/>
          </a:p>
        </p:txBody>
      </p:sp>
    </p:spTree>
    <p:extLst>
      <p:ext uri="{BB962C8B-B14F-4D97-AF65-F5344CB8AC3E}">
        <p14:creationId xmlns:p14="http://schemas.microsoft.com/office/powerpoint/2010/main" val="34265741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Results</a:t>
            </a:r>
            <a:endParaRPr lang="en-US" dirty="0"/>
          </a:p>
        </p:txBody>
      </p:sp>
      <p:sp>
        <p:nvSpPr>
          <p:cNvPr id="8" name="Content Placeholder 7"/>
          <p:cNvSpPr>
            <a:spLocks noGrp="1"/>
          </p:cNvSpPr>
          <p:nvPr>
            <p:ph sz="half" idx="2"/>
          </p:nvPr>
        </p:nvSpPr>
        <p:spPr>
          <a:xfrm>
            <a:off x="4038600" y="1536192"/>
            <a:ext cx="4267200" cy="4590288"/>
          </a:xfrm>
        </p:spPr>
        <p:txBody>
          <a:bodyPr>
            <a:normAutofit fontScale="62500" lnSpcReduction="20000"/>
          </a:bodyPr>
          <a:lstStyle/>
          <a:p>
            <a:pPr marL="114300" indent="0">
              <a:buNone/>
            </a:pPr>
            <a:r>
              <a:rPr lang="en-US" u="sng" dirty="0"/>
              <a:t>Assessment Method</a:t>
            </a:r>
            <a:r>
              <a:rPr lang="en-US" dirty="0"/>
              <a:t>: </a:t>
            </a:r>
            <a:br>
              <a:rPr lang="en-US" dirty="0"/>
            </a:br>
            <a:r>
              <a:rPr lang="en-US" i="1" dirty="0"/>
              <a:t>Survey</a:t>
            </a:r>
          </a:p>
          <a:p>
            <a:pPr marL="114300" indent="0">
              <a:buNone/>
            </a:pPr>
            <a:r>
              <a:rPr lang="en-US" dirty="0"/>
              <a:t>Dining Services will distribute a survey each November to faculty, staff, and students to assess satisfaction and feedback on dining services and food offerings. Agreement questions will be rated on a 4 </a:t>
            </a:r>
            <a:r>
              <a:rPr lang="en-US" dirty="0" err="1"/>
              <a:t>pt</a:t>
            </a:r>
            <a:r>
              <a:rPr lang="en-US" dirty="0"/>
              <a:t> scale (1 = Strongly Disagree; 4 = Strongly Agree)</a:t>
            </a:r>
          </a:p>
          <a:p>
            <a:pPr marL="114300" indent="0">
              <a:buNone/>
            </a:pPr>
            <a:r>
              <a:rPr lang="en-US" u="sng" dirty="0"/>
              <a:t>Standard of Success</a:t>
            </a:r>
            <a:r>
              <a:rPr lang="en-US" dirty="0"/>
              <a:t>: 80% of respondents will Agree or Strongly Agree that they are able to access food at on-campus dining locations which meets their dietary needs. </a:t>
            </a:r>
          </a:p>
          <a:p>
            <a:pPr marL="114300" indent="0">
              <a:buNone/>
            </a:pPr>
            <a:r>
              <a:rPr lang="en-US" u="sng" dirty="0">
                <a:solidFill>
                  <a:srgbClr val="003E80"/>
                </a:solidFill>
              </a:rPr>
              <a:t>Results</a:t>
            </a:r>
            <a:r>
              <a:rPr lang="en-US" dirty="0">
                <a:solidFill>
                  <a:srgbClr val="003E80"/>
                </a:solidFill>
              </a:rPr>
              <a:t>:</a:t>
            </a:r>
          </a:p>
          <a:p>
            <a:pPr marL="114300" indent="0">
              <a:buNone/>
            </a:pPr>
            <a:r>
              <a:rPr lang="en-US" dirty="0">
                <a:solidFill>
                  <a:srgbClr val="003E80"/>
                </a:solidFill>
              </a:rPr>
              <a:t>64.55% of respondents indicated that they Agreed or Strongly Agreed that they are able to access food which meets their dietary needs. </a:t>
            </a:r>
            <a:r>
              <a:rPr lang="en-US" b="1" dirty="0">
                <a:solidFill>
                  <a:srgbClr val="003E80"/>
                </a:solidFill>
              </a:rPr>
              <a:t>584 surveys were completed.</a:t>
            </a:r>
          </a:p>
        </p:txBody>
      </p:sp>
      <p:sp>
        <p:nvSpPr>
          <p:cNvPr id="6" name="Rectangle 5"/>
          <p:cNvSpPr/>
          <p:nvPr/>
        </p:nvSpPr>
        <p:spPr>
          <a:xfrm>
            <a:off x="609600" y="1676400"/>
            <a:ext cx="3276600" cy="2133600"/>
          </a:xfrm>
          <a:prstGeom prst="rect">
            <a:avLst/>
          </a:prstGeom>
          <a:noFill/>
          <a:ln w="57150">
            <a:solidFill>
              <a:srgbClr val="003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62000" y="1773704"/>
            <a:ext cx="2971800" cy="1569660"/>
          </a:xfrm>
          <a:prstGeom prst="rect">
            <a:avLst/>
          </a:prstGeom>
          <a:noFill/>
        </p:spPr>
        <p:txBody>
          <a:bodyPr wrap="square" rtlCol="0">
            <a:spAutoFit/>
          </a:bodyPr>
          <a:lstStyle/>
          <a:p>
            <a:r>
              <a:rPr lang="en-US" sz="2400" b="1" dirty="0" smtClean="0"/>
              <a:t>Provide sample/population size (number assessed). </a:t>
            </a:r>
            <a:endParaRPr lang="en-US" sz="2400" b="1" dirty="0"/>
          </a:p>
        </p:txBody>
      </p:sp>
      <p:sp>
        <p:nvSpPr>
          <p:cNvPr id="12" name="TextBox 11"/>
          <p:cNvSpPr txBox="1"/>
          <p:nvPr/>
        </p:nvSpPr>
        <p:spPr>
          <a:xfrm>
            <a:off x="419100" y="4419600"/>
            <a:ext cx="3733800" cy="1200329"/>
          </a:xfrm>
          <a:prstGeom prst="rect">
            <a:avLst/>
          </a:prstGeom>
          <a:noFill/>
        </p:spPr>
        <p:txBody>
          <a:bodyPr wrap="square" rtlCol="0">
            <a:spAutoFit/>
          </a:bodyPr>
          <a:lstStyle/>
          <a:p>
            <a:r>
              <a:rPr lang="en-US" u="sng" dirty="0" smtClean="0"/>
              <a:t>Goal</a:t>
            </a:r>
            <a:r>
              <a:rPr lang="en-US" dirty="0" smtClean="0"/>
              <a:t>:</a:t>
            </a:r>
            <a:endParaRPr lang="en-US" dirty="0"/>
          </a:p>
          <a:p>
            <a:r>
              <a:rPr lang="en-US" dirty="0"/>
              <a:t>Visitors to University dining locations will be able to access food which meets their dietary needs.</a:t>
            </a:r>
          </a:p>
        </p:txBody>
      </p:sp>
    </p:spTree>
    <p:extLst>
      <p:ext uri="{BB962C8B-B14F-4D97-AF65-F5344CB8AC3E}">
        <p14:creationId xmlns:p14="http://schemas.microsoft.com/office/powerpoint/2010/main" val="29043917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Results</a:t>
            </a:r>
            <a:endParaRPr lang="en-US" dirty="0"/>
          </a:p>
        </p:txBody>
      </p:sp>
      <p:sp>
        <p:nvSpPr>
          <p:cNvPr id="13" name="Content Placeholder 12"/>
          <p:cNvSpPr>
            <a:spLocks noGrp="1"/>
          </p:cNvSpPr>
          <p:nvPr>
            <p:ph sz="half" idx="2"/>
          </p:nvPr>
        </p:nvSpPr>
        <p:spPr/>
        <p:txBody>
          <a:bodyPr>
            <a:normAutofit fontScale="62500" lnSpcReduction="20000"/>
          </a:bodyPr>
          <a:lstStyle/>
          <a:p>
            <a:pPr marL="114300" indent="0">
              <a:buNone/>
            </a:pPr>
            <a:r>
              <a:rPr lang="en-US" u="sng" dirty="0"/>
              <a:t>Assessment Method</a:t>
            </a:r>
            <a:r>
              <a:rPr lang="en-US" dirty="0"/>
              <a:t>: </a:t>
            </a:r>
            <a:br>
              <a:rPr lang="en-US" dirty="0"/>
            </a:br>
            <a:r>
              <a:rPr lang="en-US" i="1" dirty="0"/>
              <a:t>Student Evaluations</a:t>
            </a:r>
          </a:p>
          <a:p>
            <a:pPr marL="114300" indent="0">
              <a:buNone/>
            </a:pPr>
            <a:r>
              <a:rPr lang="en-US" dirty="0"/>
              <a:t>Students will be evaluated by an internship supervisor at their internship site and scored on 12 demonstrations of skills on a scale of 1 (insufficient) to 5 (exemplary).</a:t>
            </a:r>
          </a:p>
          <a:p>
            <a:pPr marL="114300" indent="0">
              <a:buNone/>
            </a:pPr>
            <a:r>
              <a:rPr lang="en-US" u="sng" dirty="0"/>
              <a:t>Standard of Success</a:t>
            </a:r>
            <a:r>
              <a:rPr lang="en-US" dirty="0"/>
              <a:t>: 85% of students will be rated a 3.0 or higher on ability to formulate a plan. </a:t>
            </a:r>
          </a:p>
          <a:p>
            <a:pPr marL="114300" indent="0">
              <a:buNone/>
            </a:pPr>
            <a:r>
              <a:rPr lang="en-US" u="sng" dirty="0">
                <a:solidFill>
                  <a:srgbClr val="003E80"/>
                </a:solidFill>
              </a:rPr>
              <a:t>Results</a:t>
            </a:r>
            <a:r>
              <a:rPr lang="en-US" dirty="0">
                <a:solidFill>
                  <a:srgbClr val="003E80"/>
                </a:solidFill>
              </a:rPr>
              <a:t>:</a:t>
            </a:r>
          </a:p>
          <a:p>
            <a:pPr marL="114300" indent="0">
              <a:buNone/>
            </a:pPr>
            <a:r>
              <a:rPr lang="en-US" dirty="0">
                <a:solidFill>
                  <a:srgbClr val="003E80"/>
                </a:solidFill>
              </a:rPr>
              <a:t>26 students in internships were evaluated by their internship supervisors. </a:t>
            </a:r>
            <a:r>
              <a:rPr lang="en-US" b="1" dirty="0">
                <a:solidFill>
                  <a:srgbClr val="003E80"/>
                </a:solidFill>
              </a:rPr>
              <a:t>50% of student interns were rated a 3 or higher on ability to formulate a plan</a:t>
            </a:r>
            <a:r>
              <a:rPr lang="en-US" b="1" dirty="0" smtClean="0">
                <a:solidFill>
                  <a:srgbClr val="003E80"/>
                </a:solidFill>
              </a:rPr>
              <a:t>. A breakdown of results by performance level appears in the attached table.</a:t>
            </a:r>
            <a:endParaRPr lang="en-US" b="1" dirty="0">
              <a:solidFill>
                <a:srgbClr val="003E80"/>
              </a:solidFill>
            </a:endParaRPr>
          </a:p>
          <a:p>
            <a:pPr marL="114300" indent="0">
              <a:buNone/>
            </a:pPr>
            <a:endParaRPr lang="en-US" dirty="0"/>
          </a:p>
        </p:txBody>
      </p:sp>
      <p:sp>
        <p:nvSpPr>
          <p:cNvPr id="10" name="Rectangle 9"/>
          <p:cNvSpPr/>
          <p:nvPr/>
        </p:nvSpPr>
        <p:spPr>
          <a:xfrm>
            <a:off x="533400" y="1655296"/>
            <a:ext cx="3276600" cy="2133600"/>
          </a:xfrm>
          <a:prstGeom prst="rect">
            <a:avLst/>
          </a:prstGeom>
          <a:noFill/>
          <a:ln w="57150">
            <a:solidFill>
              <a:srgbClr val="003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85800" y="1752600"/>
            <a:ext cx="2971800" cy="1569660"/>
          </a:xfrm>
          <a:prstGeom prst="rect">
            <a:avLst/>
          </a:prstGeom>
          <a:noFill/>
        </p:spPr>
        <p:txBody>
          <a:bodyPr wrap="square" rtlCol="0">
            <a:spAutoFit/>
          </a:bodyPr>
          <a:lstStyle/>
          <a:p>
            <a:r>
              <a:rPr lang="en-US" sz="2400" b="1" dirty="0" smtClean="0"/>
              <a:t>Provide descriptive data (e.g., headcount, percentage, average, median, mode, etc.)</a:t>
            </a:r>
            <a:endParaRPr lang="en-US" sz="2400" b="1" dirty="0"/>
          </a:p>
        </p:txBody>
      </p:sp>
      <p:sp>
        <p:nvSpPr>
          <p:cNvPr id="14" name="TextBox 13"/>
          <p:cNvSpPr txBox="1"/>
          <p:nvPr/>
        </p:nvSpPr>
        <p:spPr>
          <a:xfrm>
            <a:off x="419100" y="4419600"/>
            <a:ext cx="3733800" cy="1754326"/>
          </a:xfrm>
          <a:prstGeom prst="rect">
            <a:avLst/>
          </a:prstGeom>
          <a:noFill/>
        </p:spPr>
        <p:txBody>
          <a:bodyPr wrap="square" rtlCol="0">
            <a:spAutoFit/>
          </a:bodyPr>
          <a:lstStyle/>
          <a:p>
            <a:r>
              <a:rPr lang="en-US" u="sng" dirty="0" smtClean="0"/>
              <a:t>Student Learning Outcome</a:t>
            </a:r>
            <a:r>
              <a:rPr lang="en-US" dirty="0" smtClean="0"/>
              <a:t>:</a:t>
            </a:r>
          </a:p>
          <a:p>
            <a:r>
              <a:rPr lang="en-US" dirty="0"/>
              <a:t>Graduating students will be able to formulate a plan which incorporates alternative solutions to complex problems in a social-environmental context.</a:t>
            </a:r>
          </a:p>
        </p:txBody>
      </p:sp>
    </p:spTree>
    <p:extLst>
      <p:ext uri="{BB962C8B-B14F-4D97-AF65-F5344CB8AC3E}">
        <p14:creationId xmlns:p14="http://schemas.microsoft.com/office/powerpoint/2010/main" val="211497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Writing Student Learning Outcomes for Academic Program Assessment&amp;quot;&quot;/&gt;&lt;property id=&quot;20307&quot; value=&quot;257&quot;/&gt;&lt;/object&gt;&lt;object type=&quot;3&quot; unique_id=&quot;10005&quot;&gt;&lt;property id=&quot;20148&quot; value=&quot;5&quot;/&gt;&lt;property id=&quot;20300&quot; value=&quot;Slide 2 - &amp;quot;Agenda&amp;quot;&quot;/&gt;&lt;property id=&quot;20307&quot; value=&quot;259&quot;/&gt;&lt;/object&gt;&lt;object type=&quot;3&quot; unique_id=&quot;10006&quot;&gt;&lt;property id=&quot;20148&quot; value=&quot;5&quot;/&gt;&lt;property id=&quot;20300&quot; value=&quot;Slide 3 - &amp;quot;What is a student learning outcome?&amp;quot;&quot;/&gt;&lt;property id=&quot;20307&quot; value=&quot;260&quot;/&gt;&lt;/object&gt;&lt;object type=&quot;3&quot; unique_id=&quot;10068&quot;&gt;&lt;property id=&quot;20148&quot; value=&quot;5&quot;/&gt;&lt;property id=&quot;20300&quot; value=&quot;Slide 4 - &amp;quot;Why are student learning outcomes important?&amp;quot;&quot;/&gt;&lt;property id=&quot;20307&quot; value=&quot;261&quot;/&gt;&lt;/object&gt;&lt;object type=&quot;3&quot; unique_id=&quot;10069&quot;&gt;&lt;property id=&quot;20148&quot; value=&quot;5&quot;/&gt;&lt;property id=&quot;20300&quot; value=&quot;Slide 5 - &amp;quot;Developing SLOs&amp;quot;&quot;/&gt;&lt;property id=&quot;20307&quot; value=&quot;262&quot;/&gt;&lt;/object&gt;&lt;object type=&quot;3&quot; unique_id=&quot;10070&quot;&gt;&lt;property id=&quot;20148&quot; value=&quot;5&quot;/&gt;&lt;property id=&quot;20300&quot; value=&quot;Slide 6 - &amp;quot;Developing SLOs&amp;quot;&quot;/&gt;&lt;property id=&quot;20307&quot; value=&quot;264&quot;/&gt;&lt;/object&gt;&lt;object type=&quot;3&quot; unique_id=&quot;10071&quot;&gt;&lt;property id=&quot;20148&quot; value=&quot;5&quot;/&gt;&lt;property id=&quot;20300&quot; value=&quot;Slide 8 - &amp;quot;ABCDs of SLOs&amp;quot;&quot;/&gt;&lt;property id=&quot;20307&quot; value=&quot;263&quot;/&gt;&lt;/object&gt;&lt;object type=&quot;3&quot; unique_id=&quot;10172&quot;&gt;&lt;property id=&quot;20148&quot; value=&quot;5&quot;/&gt;&lt;property id=&quot;20300&quot; value=&quot;Slide 9 - &amp;quot;Examples&amp;quot;&quot;/&gt;&lt;property id=&quot;20307&quot; value=&quot;269&quot;/&gt;&lt;/object&gt;&lt;object type=&quot;3&quot; unique_id=&quot;10173&quot;&gt;&lt;property id=&quot;20148&quot; value=&quot;5&quot;/&gt;&lt;property id=&quot;20300&quot; value=&quot;Slide 11 - &amp;quot;Activity #1&amp;quot;&quot;/&gt;&lt;property id=&quot;20307&quot; value=&quot;271&quot;/&gt;&lt;/object&gt;&lt;object type=&quot;3&quot; unique_id=&quot;10174&quot;&gt;&lt;property id=&quot;20148&quot; value=&quot;5&quot;/&gt;&lt;property id=&quot;20300&quot; value=&quot;Slide 10&quot;/&gt;&lt;property id=&quot;20307&quot; value=&quot;265&quot;/&gt;&lt;/object&gt;&lt;object type=&quot;3&quot; unique_id=&quot;10175&quot;&gt;&lt;property id=&quot;20148&quot; value=&quot;5&quot;/&gt;&lt;property id=&quot;20300&quot; value=&quot;Slide 12 - &amp;quot;Common Issues &amp;quot;&quot;/&gt;&lt;property id=&quot;20307&quot; value=&quot;266&quot;/&gt;&lt;/object&gt;&lt;object type=&quot;3&quot; unique_id=&quot;10176&quot;&gt;&lt;property id=&quot;20148&quot; value=&quot;5&quot;/&gt;&lt;property id=&quot;20300&quot; value=&quot;Slide 14 - &amp;quot;Common Issues &amp;quot;&quot;/&gt;&lt;property id=&quot;20307&quot; value=&quot;267&quot;/&gt;&lt;/object&gt;&lt;object type=&quot;3&quot; unique_id=&quot;10177&quot;&gt;&lt;property id=&quot;20148&quot; value=&quot;5&quot;/&gt;&lt;property id=&quot;20300&quot; value=&quot;Slide 16 - &amp;quot;Activity #2&amp;quot;&quot;/&gt;&lt;property id=&quot;20307&quot; value=&quot;270&quot;/&gt;&lt;/object&gt;&lt;object type=&quot;3&quot; unique_id=&quot;10178&quot;&gt;&lt;property id=&quot;20148&quot; value=&quot;5&quot;/&gt;&lt;property id=&quot;20300&quot; value=&quot;Slide 17 - &amp;quot;Final Considerations&amp;quot;&quot;/&gt;&lt;property id=&quot;20307&quot; value=&quot;268&quot;/&gt;&lt;/object&gt;&lt;object type=&quot;3&quot; unique_id=&quot;10438&quot;&gt;&lt;property id=&quot;20148&quot; value=&quot;5&quot;/&gt;&lt;property id=&quot;20300&quot; value=&quot;Slide 13 - &amp;quot;Common Issues &amp;quot;&quot;/&gt;&lt;property id=&quot;20307&quot; value=&quot;272&quot;/&gt;&lt;/object&gt;&lt;object type=&quot;3&quot; unique_id=&quot;10439&quot;&gt;&lt;property id=&quot;20148&quot; value=&quot;5&quot;/&gt;&lt;property id=&quot;20300&quot; value=&quot;Slide 15 - &amp;quot;Common Issues &amp;quot;&quot;/&gt;&lt;property id=&quot;20307&quot; value=&quot;273&quot;/&gt;&lt;/object&gt;&lt;object type=&quot;3&quot; unique_id=&quot;10478&quot;&gt;&lt;property id=&quot;20148&quot; value=&quot;5&quot;/&gt;&lt;property id=&quot;20300&quot; value=&quot;Slide 7 - &amp;quot;Writing SLOs&amp;quot;&quot;/&gt;&lt;property id=&quot;20307&quot; value=&quot;274&quot;/&gt;&lt;/object&gt;&lt;object type=&quot;3&quot; unique_id=&quot;10479&quot;&gt;&lt;property id=&quot;20148&quot; value=&quot;5&quot;/&gt;&lt;property id=&quot;20300&quot; value=&quot;Slide 18&quot;/&gt;&lt;property id=&quot;20307&quot; value=&quot;277&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1">
      <a:dk1>
        <a:srgbClr val="2F2B20"/>
      </a:dk1>
      <a:lt1>
        <a:srgbClr val="FFFFFF"/>
      </a:lt1>
      <a:dk2>
        <a:srgbClr val="003E80"/>
      </a:dk2>
      <a:lt2>
        <a:srgbClr val="DFDCB7"/>
      </a:lt2>
      <a:accent1>
        <a:srgbClr val="EEB211"/>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11091</TotalTime>
  <Words>1965</Words>
  <Application>Microsoft Office PowerPoint</Application>
  <PresentationFormat>On-screen Show (4:3)</PresentationFormat>
  <Paragraphs>131</Paragraphs>
  <Slides>23</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Cambria</vt:lpstr>
      <vt:lpstr>Adjacency</vt:lpstr>
      <vt:lpstr>Using Results for Improvement: Academic Programs and Support Units</vt:lpstr>
      <vt:lpstr>Agenda</vt:lpstr>
      <vt:lpstr>PowerPoint Presentation</vt:lpstr>
      <vt:lpstr>Goals when analyzing data</vt:lpstr>
      <vt:lpstr>4-Column Report</vt:lpstr>
      <vt:lpstr>PowerPoint Presentation</vt:lpstr>
      <vt:lpstr>Reporting Results</vt:lpstr>
      <vt:lpstr>Reporting Results</vt:lpstr>
      <vt:lpstr>Reporting Results</vt:lpstr>
      <vt:lpstr>Reporting Results</vt:lpstr>
      <vt:lpstr>Representation of Data</vt:lpstr>
      <vt:lpstr>Analyzing Results</vt:lpstr>
      <vt:lpstr>Analyzing Results</vt:lpstr>
      <vt:lpstr>Analyzing Results</vt:lpstr>
      <vt:lpstr>Activity #1</vt:lpstr>
      <vt:lpstr>Activity – Example 1</vt:lpstr>
      <vt:lpstr>Use of Results</vt:lpstr>
      <vt:lpstr>PowerPoint Presentation</vt:lpstr>
      <vt:lpstr>PowerPoint Presentation</vt:lpstr>
      <vt:lpstr>PowerPoint Presentation</vt:lpstr>
      <vt:lpstr>Completing Your IE Report</vt:lpstr>
      <vt:lpstr>Workshop Evaluation   </vt:lpstr>
      <vt:lpstr>Resources</vt:lpstr>
    </vt:vector>
  </TitlesOfParts>
  <Company>Texas A&amp;M University - Commerce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Student Learning Outcomes for Academic Program Assessment</dc:title>
  <dc:creator>Mary Cheek</dc:creator>
  <cp:lastModifiedBy>Tracy Stewart</cp:lastModifiedBy>
  <cp:revision>155</cp:revision>
  <cp:lastPrinted>2020-02-26T21:47:50Z</cp:lastPrinted>
  <dcterms:created xsi:type="dcterms:W3CDTF">2020-01-02T15:58:37Z</dcterms:created>
  <dcterms:modified xsi:type="dcterms:W3CDTF">2022-11-15T14:11:52Z</dcterms:modified>
</cp:coreProperties>
</file>